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50" r:id="rId2"/>
    <p:sldId id="257" r:id="rId3"/>
    <p:sldId id="340" r:id="rId4"/>
    <p:sldId id="323" r:id="rId5"/>
    <p:sldId id="341" r:id="rId6"/>
    <p:sldId id="344" r:id="rId7"/>
    <p:sldId id="342" r:id="rId8"/>
    <p:sldId id="332" r:id="rId9"/>
    <p:sldId id="333" r:id="rId10"/>
    <p:sldId id="330" r:id="rId11"/>
    <p:sldId id="316" r:id="rId12"/>
    <p:sldId id="317" r:id="rId13"/>
    <p:sldId id="334" r:id="rId14"/>
    <p:sldId id="346" r:id="rId15"/>
    <p:sldId id="347" r:id="rId16"/>
    <p:sldId id="315" r:id="rId17"/>
    <p:sldId id="328" r:id="rId18"/>
    <p:sldId id="337" r:id="rId19"/>
    <p:sldId id="348" r:id="rId20"/>
    <p:sldId id="349" r:id="rId21"/>
    <p:sldId id="321" r:id="rId22"/>
    <p:sldId id="335" r:id="rId23"/>
    <p:sldId id="35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BC7"/>
    <a:srgbClr val="4D94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1381" autoAdjust="0"/>
  </p:normalViewPr>
  <p:slideViewPr>
    <p:cSldViewPr>
      <p:cViewPr varScale="1">
        <p:scale>
          <a:sx n="69" d="100"/>
          <a:sy n="69" d="100"/>
        </p:scale>
        <p:origin x="145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mcroyal\Namrata%20Ginoya\Ongoing%20Project\CCRT\PPT\indus\Book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Scale of Industries</a:t>
            </a:r>
          </a:p>
        </c:rich>
      </c:tx>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3"/>
          <c:order val="3"/>
          <c:tx>
            <c:strRef>
              <c:f>Sheet2!$C$15</c:f>
              <c:strCache>
                <c:ptCount val="1"/>
                <c:pt idx="0">
                  <c:v>LSI </c:v>
                </c:pt>
              </c:strCache>
            </c:strRef>
          </c:tx>
          <c:invertIfNegative val="0"/>
          <c:cat>
            <c:strRef>
              <c:f>Sheet2!$B$16:$B$20</c:f>
              <c:strCache>
                <c:ptCount val="5"/>
                <c:pt idx="0">
                  <c:v>Mumbai </c:v>
                </c:pt>
                <c:pt idx="1">
                  <c:v>Navi Mumbai </c:v>
                </c:pt>
                <c:pt idx="2">
                  <c:v>Thane </c:v>
                </c:pt>
                <c:pt idx="3">
                  <c:v>Kalyan </c:v>
                </c:pt>
                <c:pt idx="4">
                  <c:v>Raigad </c:v>
                </c:pt>
              </c:strCache>
            </c:strRef>
          </c:cat>
          <c:val>
            <c:numRef>
              <c:f>Sheet2!$C$16:$C$20</c:f>
              <c:numCache>
                <c:formatCode>General</c:formatCode>
                <c:ptCount val="5"/>
                <c:pt idx="0">
                  <c:v>77</c:v>
                </c:pt>
                <c:pt idx="1">
                  <c:v>103</c:v>
                </c:pt>
                <c:pt idx="2">
                  <c:v>65</c:v>
                </c:pt>
                <c:pt idx="3">
                  <c:v>39</c:v>
                </c:pt>
                <c:pt idx="4">
                  <c:v>85</c:v>
                </c:pt>
              </c:numCache>
            </c:numRef>
          </c:val>
        </c:ser>
        <c:ser>
          <c:idx val="4"/>
          <c:order val="4"/>
          <c:tx>
            <c:strRef>
              <c:f>Sheet2!$D$15</c:f>
              <c:strCache>
                <c:ptCount val="1"/>
                <c:pt idx="0">
                  <c:v>MSI </c:v>
                </c:pt>
              </c:strCache>
            </c:strRef>
          </c:tx>
          <c:invertIfNegative val="0"/>
          <c:cat>
            <c:strRef>
              <c:f>Sheet2!$B$16:$B$20</c:f>
              <c:strCache>
                <c:ptCount val="5"/>
                <c:pt idx="0">
                  <c:v>Mumbai </c:v>
                </c:pt>
                <c:pt idx="1">
                  <c:v>Navi Mumbai </c:v>
                </c:pt>
                <c:pt idx="2">
                  <c:v>Thane </c:v>
                </c:pt>
                <c:pt idx="3">
                  <c:v>Kalyan </c:v>
                </c:pt>
                <c:pt idx="4">
                  <c:v>Raigad </c:v>
                </c:pt>
              </c:strCache>
            </c:strRef>
          </c:cat>
          <c:val>
            <c:numRef>
              <c:f>Sheet2!$D$16:$D$20</c:f>
              <c:numCache>
                <c:formatCode>General</c:formatCode>
                <c:ptCount val="5"/>
                <c:pt idx="0">
                  <c:v>93</c:v>
                </c:pt>
                <c:pt idx="1">
                  <c:v>83</c:v>
                </c:pt>
                <c:pt idx="2">
                  <c:v>104</c:v>
                </c:pt>
                <c:pt idx="3">
                  <c:v>61</c:v>
                </c:pt>
                <c:pt idx="4">
                  <c:v>79</c:v>
                </c:pt>
              </c:numCache>
            </c:numRef>
          </c:val>
        </c:ser>
        <c:ser>
          <c:idx val="5"/>
          <c:order val="5"/>
          <c:tx>
            <c:strRef>
              <c:f>Sheet2!$E$15</c:f>
              <c:strCache>
                <c:ptCount val="1"/>
                <c:pt idx="0">
                  <c:v>SSI </c:v>
                </c:pt>
              </c:strCache>
            </c:strRef>
          </c:tx>
          <c:invertIfNegative val="0"/>
          <c:cat>
            <c:strRef>
              <c:f>Sheet2!$B$16:$B$20</c:f>
              <c:strCache>
                <c:ptCount val="5"/>
                <c:pt idx="0">
                  <c:v>Mumbai </c:v>
                </c:pt>
                <c:pt idx="1">
                  <c:v>Navi Mumbai </c:v>
                </c:pt>
                <c:pt idx="2">
                  <c:v>Thane </c:v>
                </c:pt>
                <c:pt idx="3">
                  <c:v>Kalyan </c:v>
                </c:pt>
                <c:pt idx="4">
                  <c:v>Raigad </c:v>
                </c:pt>
              </c:strCache>
            </c:strRef>
          </c:cat>
          <c:val>
            <c:numRef>
              <c:f>Sheet2!$E$16:$E$20</c:f>
              <c:numCache>
                <c:formatCode>General</c:formatCode>
                <c:ptCount val="5"/>
                <c:pt idx="0">
                  <c:v>4399</c:v>
                </c:pt>
                <c:pt idx="1">
                  <c:v>2335</c:v>
                </c:pt>
                <c:pt idx="2">
                  <c:v>3897</c:v>
                </c:pt>
                <c:pt idx="3">
                  <c:v>2684</c:v>
                </c:pt>
                <c:pt idx="4">
                  <c:v>712</c:v>
                </c:pt>
              </c:numCache>
            </c:numRef>
          </c:val>
        </c:ser>
        <c:ser>
          <c:idx val="0"/>
          <c:order val="0"/>
          <c:tx>
            <c:strRef>
              <c:f>Sheet2!$C$15</c:f>
              <c:strCache>
                <c:ptCount val="1"/>
                <c:pt idx="0">
                  <c:v>LSI </c:v>
                </c:pt>
              </c:strCache>
            </c:strRef>
          </c:tx>
          <c:invertIfNegative val="0"/>
          <c:cat>
            <c:strRef>
              <c:f>Sheet2!$B$16:$B$20</c:f>
              <c:strCache>
                <c:ptCount val="5"/>
                <c:pt idx="0">
                  <c:v>Mumbai </c:v>
                </c:pt>
                <c:pt idx="1">
                  <c:v>Navi Mumbai </c:v>
                </c:pt>
                <c:pt idx="2">
                  <c:v>Thane </c:v>
                </c:pt>
                <c:pt idx="3">
                  <c:v>Kalyan </c:v>
                </c:pt>
                <c:pt idx="4">
                  <c:v>Raigad </c:v>
                </c:pt>
              </c:strCache>
            </c:strRef>
          </c:cat>
          <c:val>
            <c:numRef>
              <c:f>Sheet2!$C$16:$C$20</c:f>
              <c:numCache>
                <c:formatCode>General</c:formatCode>
                <c:ptCount val="5"/>
                <c:pt idx="0">
                  <c:v>77</c:v>
                </c:pt>
                <c:pt idx="1">
                  <c:v>103</c:v>
                </c:pt>
                <c:pt idx="2">
                  <c:v>65</c:v>
                </c:pt>
                <c:pt idx="3">
                  <c:v>39</c:v>
                </c:pt>
                <c:pt idx="4">
                  <c:v>85</c:v>
                </c:pt>
              </c:numCache>
            </c:numRef>
          </c:val>
        </c:ser>
        <c:ser>
          <c:idx val="1"/>
          <c:order val="1"/>
          <c:tx>
            <c:strRef>
              <c:f>Sheet2!$D$15</c:f>
              <c:strCache>
                <c:ptCount val="1"/>
                <c:pt idx="0">
                  <c:v>MSI </c:v>
                </c:pt>
              </c:strCache>
            </c:strRef>
          </c:tx>
          <c:invertIfNegative val="0"/>
          <c:cat>
            <c:strRef>
              <c:f>Sheet2!$B$16:$B$20</c:f>
              <c:strCache>
                <c:ptCount val="5"/>
                <c:pt idx="0">
                  <c:v>Mumbai </c:v>
                </c:pt>
                <c:pt idx="1">
                  <c:v>Navi Mumbai </c:v>
                </c:pt>
                <c:pt idx="2">
                  <c:v>Thane </c:v>
                </c:pt>
                <c:pt idx="3">
                  <c:v>Kalyan </c:v>
                </c:pt>
                <c:pt idx="4">
                  <c:v>Raigad </c:v>
                </c:pt>
              </c:strCache>
            </c:strRef>
          </c:cat>
          <c:val>
            <c:numRef>
              <c:f>Sheet2!$D$16:$D$20</c:f>
              <c:numCache>
                <c:formatCode>General</c:formatCode>
                <c:ptCount val="5"/>
                <c:pt idx="0">
                  <c:v>93</c:v>
                </c:pt>
                <c:pt idx="1">
                  <c:v>83</c:v>
                </c:pt>
                <c:pt idx="2">
                  <c:v>104</c:v>
                </c:pt>
                <c:pt idx="3">
                  <c:v>61</c:v>
                </c:pt>
                <c:pt idx="4">
                  <c:v>79</c:v>
                </c:pt>
              </c:numCache>
            </c:numRef>
          </c:val>
        </c:ser>
        <c:ser>
          <c:idx val="2"/>
          <c:order val="2"/>
          <c:tx>
            <c:strRef>
              <c:f>Sheet2!$E$15</c:f>
              <c:strCache>
                <c:ptCount val="1"/>
                <c:pt idx="0">
                  <c:v>SSI </c:v>
                </c:pt>
              </c:strCache>
            </c:strRef>
          </c:tx>
          <c:invertIfNegative val="0"/>
          <c:cat>
            <c:strRef>
              <c:f>Sheet2!$B$16:$B$20</c:f>
              <c:strCache>
                <c:ptCount val="5"/>
                <c:pt idx="0">
                  <c:v>Mumbai </c:v>
                </c:pt>
                <c:pt idx="1">
                  <c:v>Navi Mumbai </c:v>
                </c:pt>
                <c:pt idx="2">
                  <c:v>Thane </c:v>
                </c:pt>
                <c:pt idx="3">
                  <c:v>Kalyan </c:v>
                </c:pt>
                <c:pt idx="4">
                  <c:v>Raigad </c:v>
                </c:pt>
              </c:strCache>
            </c:strRef>
          </c:cat>
          <c:val>
            <c:numRef>
              <c:f>Sheet2!$E$16:$E$20</c:f>
              <c:numCache>
                <c:formatCode>General</c:formatCode>
                <c:ptCount val="5"/>
                <c:pt idx="0">
                  <c:v>4399</c:v>
                </c:pt>
                <c:pt idx="1">
                  <c:v>2335</c:v>
                </c:pt>
                <c:pt idx="2">
                  <c:v>3897</c:v>
                </c:pt>
                <c:pt idx="3">
                  <c:v>2684</c:v>
                </c:pt>
                <c:pt idx="4">
                  <c:v>712</c:v>
                </c:pt>
              </c:numCache>
            </c:numRef>
          </c:val>
        </c:ser>
        <c:dLbls>
          <c:showLegendKey val="0"/>
          <c:showVal val="0"/>
          <c:showCatName val="0"/>
          <c:showSerName val="0"/>
          <c:showPercent val="0"/>
          <c:showBubbleSize val="0"/>
        </c:dLbls>
        <c:gapWidth val="150"/>
        <c:shape val="box"/>
        <c:axId val="447759688"/>
        <c:axId val="317903536"/>
        <c:axId val="0"/>
      </c:bar3DChart>
      <c:catAx>
        <c:axId val="447759688"/>
        <c:scaling>
          <c:orientation val="minMax"/>
        </c:scaling>
        <c:delete val="0"/>
        <c:axPos val="b"/>
        <c:numFmt formatCode="General" sourceLinked="0"/>
        <c:majorTickMark val="out"/>
        <c:minorTickMark val="none"/>
        <c:tickLblPos val="nextTo"/>
        <c:crossAx val="317903536"/>
        <c:crosses val="autoZero"/>
        <c:auto val="1"/>
        <c:lblAlgn val="ctr"/>
        <c:lblOffset val="100"/>
        <c:noMultiLvlLbl val="0"/>
      </c:catAx>
      <c:valAx>
        <c:axId val="317903536"/>
        <c:scaling>
          <c:orientation val="minMax"/>
        </c:scaling>
        <c:delete val="0"/>
        <c:axPos val="l"/>
        <c:majorGridlines/>
        <c:numFmt formatCode="0%" sourceLinked="1"/>
        <c:majorTickMark val="out"/>
        <c:minorTickMark val="none"/>
        <c:tickLblPos val="nextTo"/>
        <c:crossAx val="447759688"/>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DE4464-539E-4766-9A3C-531524458ADE}" type="datetimeFigureOut">
              <a:rPr lang="en-US" smtClean="0"/>
              <a:pPr/>
              <a:t>5/27/2014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286D2-C0AD-4514-916F-B3AE07DBF7F8}" type="slidenum">
              <a:rPr lang="en-US" smtClean="0"/>
              <a:pPr/>
              <a:t>‹#›</a:t>
            </a:fld>
            <a:endParaRPr lang="en-US" dirty="0"/>
          </a:p>
        </p:txBody>
      </p:sp>
    </p:spTree>
    <p:extLst>
      <p:ext uri="{BB962C8B-B14F-4D97-AF65-F5344CB8AC3E}">
        <p14:creationId xmlns:p14="http://schemas.microsoft.com/office/powerpoint/2010/main" val="415738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heindiaeconomyreview.org/Article.aspx?aid=30&amp;mid=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kk.dk/sitecore/content/Subsites/CityOfCopenhagen/SubsiteFrontpage/LivingInCopenhagen/~/media/558FF07CE64041AE85437BB71D9EDF49.ash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cccrn.org/sites/default/files/documents/SuratCityResilienceStrategy_ACCCRN_01Apr2011_small_0.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umbaifirst.org/vision_mumbai/presentations/RK_MTSU-Metamor-March%204-201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08F5B62-F948-4212-A6E3-01551EBB8617}" type="slidenum">
              <a:rPr lang="en-IN" smtClean="0"/>
              <a:t>1</a:t>
            </a:fld>
            <a:endParaRPr lang="en-IN"/>
          </a:p>
        </p:txBody>
      </p:sp>
    </p:spTree>
    <p:extLst>
      <p:ext uri="{BB962C8B-B14F-4D97-AF65-F5344CB8AC3E}">
        <p14:creationId xmlns:p14="http://schemas.microsoft.com/office/powerpoint/2010/main" val="91601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gives information about the electricity consumption in MMR.</a:t>
            </a:r>
          </a:p>
          <a:p>
            <a:r>
              <a:rPr lang="en-US" baseline="0" dirty="0" smtClean="0"/>
              <a:t>The initiatives that have been taken in the MMR region to tap alternate energy sources.</a:t>
            </a:r>
          </a:p>
          <a:p>
            <a:r>
              <a:rPr lang="en-US" baseline="0" dirty="0" smtClean="0"/>
              <a:t>Also mentioned are certain actions that can be taken by the authorities in near future.</a:t>
            </a:r>
          </a:p>
          <a:p>
            <a:endParaRPr lang="en-US" baseline="0" dirty="0" smtClean="0"/>
          </a:p>
          <a:p>
            <a:r>
              <a:rPr lang="en-US" baseline="0" dirty="0" smtClean="0"/>
              <a:t>The actions mentioned here have been proved working in certain other regions of the nation or in other countries.</a:t>
            </a:r>
            <a:endParaRPr lang="en-US" dirty="0"/>
          </a:p>
        </p:txBody>
      </p:sp>
      <p:sp>
        <p:nvSpPr>
          <p:cNvPr id="4" name="Slide Number Placeholder 3"/>
          <p:cNvSpPr>
            <a:spLocks noGrp="1"/>
          </p:cNvSpPr>
          <p:nvPr>
            <p:ph type="sldNum" sz="quarter" idx="10"/>
          </p:nvPr>
        </p:nvSpPr>
        <p:spPr/>
        <p:txBody>
          <a:bodyPr/>
          <a:lstStyle/>
          <a:p>
            <a:fld id="{A4B286D2-C0AD-4514-916F-B3AE07DBF7F8}" type="slidenum">
              <a:rPr lang="en-US" smtClean="0"/>
              <a:pPr/>
              <a:t>16</a:t>
            </a:fld>
            <a:endParaRPr lang="en-US" dirty="0"/>
          </a:p>
        </p:txBody>
      </p:sp>
    </p:spTree>
    <p:extLst>
      <p:ext uri="{BB962C8B-B14F-4D97-AF65-F5344CB8AC3E}">
        <p14:creationId xmlns:p14="http://schemas.microsoft.com/office/powerpoint/2010/main" val="427626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286D2-C0AD-4514-916F-B3AE07DBF7F8}" type="slidenum">
              <a:rPr lang="en-US" smtClean="0"/>
              <a:pPr/>
              <a:t>17</a:t>
            </a:fld>
            <a:endParaRPr lang="en-US" dirty="0"/>
          </a:p>
        </p:txBody>
      </p:sp>
    </p:spTree>
    <p:extLst>
      <p:ext uri="{BB962C8B-B14F-4D97-AF65-F5344CB8AC3E}">
        <p14:creationId xmlns:p14="http://schemas.microsoft.com/office/powerpoint/2010/main" val="3076685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Green</a:t>
            </a:r>
            <a:r>
              <a:rPr lang="en-US" baseline="0" dirty="0" smtClean="0"/>
              <a:t> building are made so as to reduce the energy consumption by the users.</a:t>
            </a:r>
          </a:p>
          <a:p>
            <a:endParaRPr lang="en-US" baseline="0" dirty="0" smtClean="0"/>
          </a:p>
          <a:p>
            <a:r>
              <a:rPr lang="en-US" baseline="0" dirty="0" smtClean="0"/>
              <a:t>Thus this and the previous slide explain what are green buildings, presence of green buildings in MMR and the actions that can be taken by various agencies to promote them.</a:t>
            </a:r>
            <a:endParaRPr lang="en-US" dirty="0"/>
          </a:p>
        </p:txBody>
      </p:sp>
      <p:sp>
        <p:nvSpPr>
          <p:cNvPr id="4" name="Slide Number Placeholder 3"/>
          <p:cNvSpPr>
            <a:spLocks noGrp="1"/>
          </p:cNvSpPr>
          <p:nvPr>
            <p:ph type="sldNum" sz="quarter" idx="10"/>
          </p:nvPr>
        </p:nvSpPr>
        <p:spPr/>
        <p:txBody>
          <a:bodyPr/>
          <a:lstStyle/>
          <a:p>
            <a:fld id="{A4B286D2-C0AD-4514-916F-B3AE07DBF7F8}" type="slidenum">
              <a:rPr lang="en-US" smtClean="0"/>
              <a:pPr/>
              <a:t>18</a:t>
            </a:fld>
            <a:endParaRPr lang="en-US" dirty="0"/>
          </a:p>
        </p:txBody>
      </p:sp>
    </p:spTree>
    <p:extLst>
      <p:ext uri="{BB962C8B-B14F-4D97-AF65-F5344CB8AC3E}">
        <p14:creationId xmlns:p14="http://schemas.microsoft.com/office/powerpoint/2010/main" val="2020432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gives an information on what</a:t>
            </a:r>
            <a:r>
              <a:rPr lang="en-US" baseline="0" dirty="0" smtClean="0"/>
              <a:t> are the industrial zones in MMR, the type of industries present and their scale.</a:t>
            </a:r>
            <a:endParaRPr lang="en-US" dirty="0" smtClean="0"/>
          </a:p>
          <a:p>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19</a:t>
            </a:fld>
            <a:endParaRPr lang="en-US" dirty="0"/>
          </a:p>
        </p:txBody>
      </p:sp>
    </p:spTree>
    <p:extLst>
      <p:ext uri="{BB962C8B-B14F-4D97-AF65-F5344CB8AC3E}">
        <p14:creationId xmlns:p14="http://schemas.microsoft.com/office/powerpoint/2010/main" val="81812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gives information on what kinds of actions</a:t>
            </a:r>
            <a:r>
              <a:rPr lang="en-US" baseline="0" dirty="0" smtClean="0"/>
              <a:t> and measures can be taken so as to reduce the GHG emissions by industries.</a:t>
            </a:r>
            <a:endParaRPr lang="en-US" dirty="0" smtClean="0"/>
          </a:p>
          <a:p>
            <a:endParaRPr lang="en-US" dirty="0"/>
          </a:p>
        </p:txBody>
      </p:sp>
      <p:sp>
        <p:nvSpPr>
          <p:cNvPr id="4" name="Slide Number Placeholder 3"/>
          <p:cNvSpPr>
            <a:spLocks noGrp="1"/>
          </p:cNvSpPr>
          <p:nvPr>
            <p:ph type="sldNum" sz="quarter" idx="10"/>
          </p:nvPr>
        </p:nvSpPr>
        <p:spPr/>
        <p:txBody>
          <a:bodyPr/>
          <a:lstStyle/>
          <a:p>
            <a:fld id="{29E37D16-9544-45A8-AB86-4192E85B9912}" type="slidenum">
              <a:rPr lang="en-US" smtClean="0"/>
              <a:pPr/>
              <a:t>20</a:t>
            </a:fld>
            <a:endParaRPr lang="en-US" dirty="0"/>
          </a:p>
        </p:txBody>
      </p:sp>
    </p:spTree>
    <p:extLst>
      <p:ext uri="{BB962C8B-B14F-4D97-AF65-F5344CB8AC3E}">
        <p14:creationId xmlns:p14="http://schemas.microsoft.com/office/powerpoint/2010/main" val="3380626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Climate change will affect forests and the wild life dependent</a:t>
            </a:r>
            <a:r>
              <a:rPr lang="en-US" baseline="0" dirty="0" smtClean="0"/>
              <a:t> on it.</a:t>
            </a:r>
          </a:p>
          <a:p>
            <a:r>
              <a:rPr lang="en-US" baseline="0" dirty="0" smtClean="0"/>
              <a:t>This slide gives the actions that have been taken by other authorities in India to protect and conserve the forests </a:t>
            </a:r>
            <a:endParaRPr lang="en-US" dirty="0"/>
          </a:p>
        </p:txBody>
      </p:sp>
      <p:sp>
        <p:nvSpPr>
          <p:cNvPr id="4" name="Slide Number Placeholder 3"/>
          <p:cNvSpPr>
            <a:spLocks noGrp="1"/>
          </p:cNvSpPr>
          <p:nvPr>
            <p:ph type="sldNum" sz="quarter" idx="10"/>
          </p:nvPr>
        </p:nvSpPr>
        <p:spPr/>
        <p:txBody>
          <a:bodyPr/>
          <a:lstStyle/>
          <a:p>
            <a:fld id="{A4B286D2-C0AD-4514-916F-B3AE07DBF7F8}" type="slidenum">
              <a:rPr lang="en-US" smtClean="0"/>
              <a:pPr/>
              <a:t>21</a:t>
            </a:fld>
            <a:endParaRPr lang="en-US" dirty="0"/>
          </a:p>
        </p:txBody>
      </p:sp>
    </p:spTree>
    <p:extLst>
      <p:ext uri="{BB962C8B-B14F-4D97-AF65-F5344CB8AC3E}">
        <p14:creationId xmlns:p14="http://schemas.microsoft.com/office/powerpoint/2010/main" val="368859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The atmosphere has a natural supply of "greenhouse gases." They capture heat and keep the surface of the Earth warm enough for us to live on. Without the greenhouse effect, the planet would be an uninhabitable, frozen wasteland.</a:t>
            </a:r>
          </a:p>
          <a:p>
            <a:pPr fontAlgn="base"/>
            <a:r>
              <a:rPr lang="en-US" sz="1200" b="0" i="0" kern="1200" dirty="0" smtClean="0">
                <a:solidFill>
                  <a:schemeClr val="tx1"/>
                </a:solidFill>
                <a:latin typeface="+mn-lt"/>
                <a:ea typeface="+mn-ea"/>
                <a:cs typeface="+mn-cs"/>
              </a:rPr>
              <a:t>Before the Industrial Revolution, the amount of carbon dioxide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and other greenhouse gases released into the atmosphere was in a rough balance with what was absorbed in natural sinks. For example, plants take in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when they grow in spring and summer, and release it back to the atmosphere when they decay and die in fall and winter.</a:t>
            </a:r>
          </a:p>
          <a:p>
            <a:endParaRPr lang="en-US" dirty="0" smtClean="0"/>
          </a:p>
          <a:p>
            <a:pPr fontAlgn="base"/>
            <a:r>
              <a:rPr lang="en-US" sz="1200" b="0" i="0" kern="1200" dirty="0" smtClean="0">
                <a:solidFill>
                  <a:schemeClr val="tx1"/>
                </a:solidFill>
                <a:latin typeface="+mn-lt"/>
                <a:ea typeface="+mn-ea"/>
                <a:cs typeface="+mn-cs"/>
              </a:rPr>
              <a:t>Industry took off in the mid-1700s, and people started emitting large amounts of greenhouse gases. Fossil fuels were burned more and more to run our cars, trucks, factories, planes and power plants, adding to the natural supply of greenhouse gases. The gases—which can stay in the atmosphere for centuries—are building up in the Earth’s atmosphere and, in effect, creating an extra-thick heat blanket around the Earth.</a:t>
            </a:r>
          </a:p>
          <a:p>
            <a:pPr fontAlgn="base"/>
            <a:r>
              <a:rPr lang="en-US" sz="1200" b="0" i="0" kern="1200" dirty="0" smtClean="0">
                <a:solidFill>
                  <a:schemeClr val="tx1"/>
                </a:solidFill>
                <a:latin typeface="+mn-lt"/>
                <a:ea typeface="+mn-ea"/>
                <a:cs typeface="+mn-cs"/>
              </a:rPr>
              <a:t>The result is that the globe has heated up by about one degree Fahrenheit over the past century—and it has heated up more intensely over the past two decades.</a:t>
            </a:r>
          </a:p>
          <a:p>
            <a:endParaRPr lang="en-US" dirty="0" smtClean="0"/>
          </a:p>
          <a:p>
            <a:r>
              <a:rPr lang="en-US" sz="1200" b="0" i="0" kern="1200" dirty="0" smtClean="0">
                <a:solidFill>
                  <a:schemeClr val="tx1"/>
                </a:solidFill>
                <a:latin typeface="+mn-lt"/>
                <a:ea typeface="+mn-ea"/>
                <a:cs typeface="+mn-cs"/>
              </a:rPr>
              <a:t>Today, people have increased by nearly 40 percent the amount of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the chief global warming pollutant, compared to pre-industrial levels</a:t>
            </a:r>
            <a:endParaRPr lang="en-US" dirty="0"/>
          </a:p>
        </p:txBody>
      </p:sp>
      <p:sp>
        <p:nvSpPr>
          <p:cNvPr id="4" name="Slide Number Placeholder 3"/>
          <p:cNvSpPr>
            <a:spLocks noGrp="1"/>
          </p:cNvSpPr>
          <p:nvPr>
            <p:ph type="sldNum" sz="quarter" idx="10"/>
          </p:nvPr>
        </p:nvSpPr>
        <p:spPr/>
        <p:txBody>
          <a:bodyPr/>
          <a:lstStyle/>
          <a:p>
            <a:fld id="{A4B286D2-C0AD-4514-916F-B3AE07DBF7F8}" type="slidenum">
              <a:rPr lang="en-US" smtClean="0"/>
              <a:pPr/>
              <a:t>3</a:t>
            </a:fld>
            <a:endParaRPr lang="en-US" dirty="0"/>
          </a:p>
        </p:txBody>
      </p:sp>
    </p:spTree>
    <p:extLst>
      <p:ext uri="{BB962C8B-B14F-4D97-AF65-F5344CB8AC3E}">
        <p14:creationId xmlns:p14="http://schemas.microsoft.com/office/powerpoint/2010/main" val="25811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smtClean="0">
                <a:solidFill>
                  <a:schemeClr val="tx1"/>
                </a:solidFill>
                <a:latin typeface="+mn-lt"/>
                <a:ea typeface="+mn-ea"/>
                <a:cs typeface="+mn-cs"/>
              </a:rPr>
              <a:t>Rising global temperatures lead to other</a:t>
            </a:r>
            <a:r>
              <a:rPr lang="en-US" sz="1200" b="0" i="0" kern="1200" baseline="0" dirty="0" smtClean="0">
                <a:solidFill>
                  <a:schemeClr val="tx1"/>
                </a:solidFill>
                <a:latin typeface="+mn-lt"/>
                <a:ea typeface="+mn-ea"/>
                <a:cs typeface="+mn-cs"/>
              </a:rPr>
              <a:t> changes </a:t>
            </a:r>
            <a:r>
              <a:rPr lang="en-US" sz="1200" b="0" i="0" kern="1200" dirty="0" smtClean="0">
                <a:solidFill>
                  <a:schemeClr val="tx1"/>
                </a:solidFill>
                <a:latin typeface="+mn-lt"/>
                <a:ea typeface="+mn-ea"/>
                <a:cs typeface="+mn-cs"/>
              </a:rPr>
              <a:t>, such as stronger hurricanes, melting glaciers, and the loss of wildlife habitats. That's because the Earth's air, water, and land are all related to one another and to the climate. This means a change in one place can lead to other changes somewhere else. For example, when air temperatures rise, the oceans absorb more heat from the atmosphere and become warmer. Warmer oceans, in turn, can cause stronger storms.</a:t>
            </a:r>
          </a:p>
          <a:p>
            <a:endParaRPr lang="en-US" dirty="0" smtClean="0"/>
          </a:p>
          <a:p>
            <a:r>
              <a:rPr lang="en-US" sz="1200" b="0" i="0" kern="1200" dirty="0" smtClean="0">
                <a:solidFill>
                  <a:schemeClr val="tx1"/>
                </a:solidFill>
                <a:latin typeface="+mn-lt"/>
                <a:ea typeface="+mn-ea"/>
                <a:cs typeface="+mn-cs"/>
              </a:rPr>
              <a:t>Since the 1970s, droughts have become longer and more extreme worldwide, particularly in the tropics and subtropics.</a:t>
            </a:r>
          </a:p>
          <a:p>
            <a:endParaRPr lang="en-US" dirty="0" smtClean="0"/>
          </a:p>
          <a:p>
            <a:r>
              <a:rPr lang="en-US" sz="1200" b="0" i="0" kern="1200" dirty="0" smtClean="0">
                <a:solidFill>
                  <a:schemeClr val="tx1"/>
                </a:solidFill>
                <a:latin typeface="+mn-lt"/>
                <a:ea typeface="+mn-ea"/>
                <a:cs typeface="+mn-cs"/>
              </a:rPr>
              <a:t>As temperatures rise and the air becomes warmer, more moisture evaporates from land and water into the atmosphere. More moisture in the air generally means we can expect more rain and snow (called precipitation) and more heavy downpours. But this extra precipitation is not spread evenly around the globe, and some places might actually get less precipitation than they used to get. That's because climate change causes shifts in air and ocean currents, which can change weather patterns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Hurricanes and other tropical storms get their energy from warm ocean water. As the top layer of the ocean gets warmer, hurricanes and other tropical storms grow stronger, with faster winds and heavier rain. Because of higher temperatures and increased evaporation, climate change causes other types of storms to get stronger, too.</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As water gets warmer, it takes up more space. Each drop of water only expands by a little bit, but when you multiply this expansion over the entire depth of the ocean, it all adds up and causes sea level to rise. Sea level is also rising because melting glaciers and ice sheets are adding more water to the oceans.</a:t>
            </a:r>
            <a:endParaRPr lang="en-US" dirty="0"/>
          </a:p>
        </p:txBody>
      </p:sp>
      <p:sp>
        <p:nvSpPr>
          <p:cNvPr id="4" name="Slide Number Placeholder 3"/>
          <p:cNvSpPr>
            <a:spLocks noGrp="1"/>
          </p:cNvSpPr>
          <p:nvPr>
            <p:ph type="sldNum" sz="quarter" idx="10"/>
          </p:nvPr>
        </p:nvSpPr>
        <p:spPr/>
        <p:txBody>
          <a:bodyPr/>
          <a:lstStyle/>
          <a:p>
            <a:fld id="{A4B286D2-C0AD-4514-916F-B3AE07DBF7F8}" type="slidenum">
              <a:rPr lang="en-US" smtClean="0"/>
              <a:pPr/>
              <a:t>4</a:t>
            </a:fld>
            <a:endParaRPr lang="en-US" dirty="0"/>
          </a:p>
        </p:txBody>
      </p:sp>
    </p:spTree>
    <p:extLst>
      <p:ext uri="{BB962C8B-B14F-4D97-AF65-F5344CB8AC3E}">
        <p14:creationId xmlns:p14="http://schemas.microsoft.com/office/powerpoint/2010/main" val="124675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286D2-C0AD-4514-916F-B3AE07DBF7F8}" type="slidenum">
              <a:rPr lang="en-US" smtClean="0"/>
              <a:pPr/>
              <a:t>5</a:t>
            </a:fld>
            <a:endParaRPr lang="en-US" dirty="0"/>
          </a:p>
        </p:txBody>
      </p:sp>
    </p:spTree>
    <p:extLst>
      <p:ext uri="{BB962C8B-B14F-4D97-AF65-F5344CB8AC3E}">
        <p14:creationId xmlns:p14="http://schemas.microsoft.com/office/powerpoint/2010/main" val="26720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latin typeface="+mn-lt"/>
                <a:ea typeface="+mn-ea"/>
                <a:cs typeface="+mn-cs"/>
              </a:rPr>
              <a:t>Even if Mumbai is the most important city in India, with its larger area located on a flood prone, poorly drained, composed largely on landfill, Mumbai is highly vulnerable to the climate hazards as shown by the large scale flooding during 2005. The most vulnerable are those 54% people living in slums, many of which are located in low-lying areas without adequate sanitation and water supplies. Further, much of the new settlements has occurred along the coastal areas of greater Mumbai, which are low lying and flood plain. Mumbai’s climate is tropical; with temperature ranging between 16 degree C and 33 degree C. Mumbai is vulnerable to inland flooding during the monsoon seasons, sea-level rise, coastal flooding and various health risks like malaria. Climate change is expected to exacerbate the current problems. Flooding is the most important problem for Mumbai. When heavy rains combine with high tide surges or storm surges, most landfills areas in Mumbai are prone to flooding. However, the most vulnerable people due to flooding are the people living in slums and low lying areas. Populations densities for roughly one-half of Mumbai’s squatter communities are estimated to be as high as 94,000 people per square kilometer, making it one of the most densely settled districts in the world (Sherbini et al, 2009). Apart from inland flooding Mumbai is highly vulnerable to the impact of sea-level rise (TERI, 1996). As can be seen from the first table 46% of people are living in the low elevation coastal zones. According to one of the study (Dasgupta et al 2007) up to one percent of India’s urban areas could be inundated by three meter sea level rise. India was estimated to have the second largest populations located in the LECZ of 63 million and seventh in terms of areas i.e. 82,000 sq.km or about three percent of national geographic areas at risk (Mc Granahn, 2007). The Canadian centre for A2 and B2 scenarios predict an average annual temperature increase of 1.7500C and 1.2500C respectively by 2050. Mumbai is predicted to have an average annual decrease in precipitation of two percent for A2 and an increase of two percent for B2 scenario. The sea-level rise is predicted to increase by 50 centimeters by 2050. Further, a study by TERI put the cost to Mumbai of one meter sea level rise at US$ 71 billion dollar. The study concluded that US$24 billion invested in protection against sea-level rise would reduce the economic impact by US$ 33 billion dollars (TERI, 1996).</a:t>
            </a:r>
          </a:p>
          <a:p>
            <a:endParaRPr lang="en-US" sz="1200" b="0" i="0" kern="1200" dirty="0" smtClean="0">
              <a:solidFill>
                <a:schemeClr val="tx1"/>
              </a:solidFill>
              <a:latin typeface="+mn-lt"/>
              <a:ea typeface="+mn-ea"/>
              <a:cs typeface="+mn-cs"/>
            </a:endParaRPr>
          </a:p>
          <a:p>
            <a:r>
              <a:rPr lang="en-US" dirty="0" smtClean="0">
                <a:hlinkClick r:id="rId3"/>
              </a:rPr>
              <a:t>http://theindiaeconomyreview.org/Article.aspx?aid=30&amp;mid=3</a:t>
            </a:r>
            <a:endParaRPr lang="en-US" dirty="0"/>
          </a:p>
        </p:txBody>
      </p:sp>
      <p:sp>
        <p:nvSpPr>
          <p:cNvPr id="4" name="Slide Number Placeholder 3"/>
          <p:cNvSpPr>
            <a:spLocks noGrp="1"/>
          </p:cNvSpPr>
          <p:nvPr>
            <p:ph type="sldNum" sz="quarter" idx="10"/>
          </p:nvPr>
        </p:nvSpPr>
        <p:spPr/>
        <p:txBody>
          <a:bodyPr/>
          <a:lstStyle/>
          <a:p>
            <a:fld id="{A4B286D2-C0AD-4514-916F-B3AE07DBF7F8}" type="slidenum">
              <a:rPr lang="en-US" smtClean="0"/>
              <a:pPr/>
              <a:t>6</a:t>
            </a:fld>
            <a:endParaRPr lang="en-US" dirty="0"/>
          </a:p>
        </p:txBody>
      </p:sp>
    </p:spTree>
    <p:extLst>
      <p:ext uri="{BB962C8B-B14F-4D97-AF65-F5344CB8AC3E}">
        <p14:creationId xmlns:p14="http://schemas.microsoft.com/office/powerpoint/2010/main" val="404158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INTEGRATED CLIMATE PLAN</a:t>
            </a:r>
          </a:p>
          <a:p>
            <a:r>
              <a:rPr lang="en-US" dirty="0" smtClean="0"/>
              <a:t>Copenhagen’s CO2  emissions must be cut by 20% between 2005 and 2015. </a:t>
            </a:r>
          </a:p>
          <a:p>
            <a:r>
              <a:rPr lang="en-US" dirty="0" smtClean="0"/>
              <a:t>Copenhagen plan is mainly a mitigation based plan.</a:t>
            </a:r>
          </a:p>
          <a:p>
            <a:endParaRPr lang="en-US" dirty="0" smtClean="0"/>
          </a:p>
          <a:p>
            <a:r>
              <a:rPr lang="en-US" dirty="0" smtClean="0"/>
              <a:t>Climate Plan to make Copenhagen a better city to live in. A city that will continue to draw attention and recognition nationally and internationally.</a:t>
            </a:r>
          </a:p>
          <a:p>
            <a:r>
              <a:rPr lang="en-US" dirty="0" smtClean="0"/>
              <a:t>Climate Plan is an action plan with 50 speciﬁc initiatives. </a:t>
            </a:r>
          </a:p>
          <a:p>
            <a:r>
              <a:rPr lang="en-US" dirty="0" smtClean="0">
                <a:hlinkClick r:id="rId3"/>
              </a:rPr>
              <a:t>http://www.kk.dk/sitecore/content/Subsites/CityOfCopenhagen/SubsiteFrontpage/LivingInCopenhagen/~/media/558FF07CE64041AE85437BB71D9EDF49.ashx</a:t>
            </a:r>
            <a:endParaRPr lang="en-US" dirty="0"/>
          </a:p>
        </p:txBody>
      </p:sp>
      <p:sp>
        <p:nvSpPr>
          <p:cNvPr id="4" name="Slide Number Placeholder 3"/>
          <p:cNvSpPr>
            <a:spLocks noGrp="1"/>
          </p:cNvSpPr>
          <p:nvPr>
            <p:ph type="sldNum" sz="quarter" idx="10"/>
          </p:nvPr>
        </p:nvSpPr>
        <p:spPr/>
        <p:txBody>
          <a:bodyPr/>
          <a:lstStyle/>
          <a:p>
            <a:fld id="{A4B286D2-C0AD-4514-916F-B3AE07DBF7F8}" type="slidenum">
              <a:rPr lang="en-US" smtClean="0"/>
              <a:pPr/>
              <a:t>11</a:t>
            </a:fld>
            <a:endParaRPr lang="en-US" dirty="0"/>
          </a:p>
        </p:txBody>
      </p:sp>
    </p:spTree>
    <p:extLst>
      <p:ext uri="{BB962C8B-B14F-4D97-AF65-F5344CB8AC3E}">
        <p14:creationId xmlns:p14="http://schemas.microsoft.com/office/powerpoint/2010/main" val="332971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document is prepared with the aim of providing a framework for the development of a Climate resilience strategy for the city of Surat. </a:t>
            </a:r>
          </a:p>
          <a:p>
            <a:r>
              <a:rPr lang="en-US" dirty="0" smtClean="0"/>
              <a:t>Plan of surat is mainly an adaptation plan.</a:t>
            </a:r>
          </a:p>
          <a:p>
            <a:endParaRPr lang="en-US" dirty="0" smtClean="0"/>
          </a:p>
          <a:p>
            <a:r>
              <a:rPr lang="en-US" dirty="0" smtClean="0"/>
              <a:t>It has been developed through continued interactions with city stakeholders, sector studies conducted to understand different dimensions of current situation and information from secondary literature. Moreover, to gain a more analytical understanding, detailed Vulnerability </a:t>
            </a:r>
          </a:p>
          <a:p>
            <a:r>
              <a:rPr lang="en-US" dirty="0" smtClean="0"/>
              <a:t>Assessment studies and a series of Risk to Resilience Workshops were conducted.</a:t>
            </a:r>
          </a:p>
          <a:p>
            <a:r>
              <a:rPr lang="en-US" dirty="0" smtClean="0"/>
              <a:t>This document is aimed at city managers, while also providing information that can be understood by </a:t>
            </a:r>
          </a:p>
          <a:p>
            <a:r>
              <a:rPr lang="en-US" dirty="0" smtClean="0"/>
              <a:t>people at large. Lastly, this document is based on the current situation. We would like to highlight the </a:t>
            </a:r>
          </a:p>
          <a:p>
            <a:r>
              <a:rPr lang="en-US" dirty="0" smtClean="0"/>
              <a:t>need of the same being updated at regular intervals to reflect emerging trends over time. The resilience </a:t>
            </a:r>
          </a:p>
          <a:p>
            <a:r>
              <a:rPr lang="en-US" dirty="0" smtClean="0"/>
              <a:t>strategies with therefore evolve over time with better understanding of climate change phenomena as </a:t>
            </a:r>
          </a:p>
          <a:p>
            <a:r>
              <a:rPr lang="en-US" dirty="0" smtClean="0"/>
              <a:t>well as emerging city level issues. </a:t>
            </a:r>
          </a:p>
          <a:p>
            <a:endParaRPr lang="en-US" dirty="0" smtClean="0"/>
          </a:p>
          <a:p>
            <a:r>
              <a:rPr lang="en-US" dirty="0" smtClean="0">
                <a:hlinkClick r:id="rId3"/>
              </a:rPr>
              <a:t>http://www.acccrn.org/sites/default/files/documents/SuratCityResilienceStrategy_ACCCRN_01Apr2011_small_0.pdf</a:t>
            </a:r>
            <a:endParaRPr lang="en-US" dirty="0"/>
          </a:p>
        </p:txBody>
      </p:sp>
      <p:sp>
        <p:nvSpPr>
          <p:cNvPr id="4" name="Slide Number Placeholder 3"/>
          <p:cNvSpPr>
            <a:spLocks noGrp="1"/>
          </p:cNvSpPr>
          <p:nvPr>
            <p:ph type="sldNum" sz="quarter" idx="10"/>
          </p:nvPr>
        </p:nvSpPr>
        <p:spPr/>
        <p:txBody>
          <a:bodyPr/>
          <a:lstStyle/>
          <a:p>
            <a:fld id="{A4B286D2-C0AD-4514-916F-B3AE07DBF7F8}" type="slidenum">
              <a:rPr lang="en-US" smtClean="0"/>
              <a:pPr/>
              <a:t>12</a:t>
            </a:fld>
            <a:endParaRPr lang="en-US" dirty="0"/>
          </a:p>
        </p:txBody>
      </p:sp>
    </p:spTree>
    <p:extLst>
      <p:ext uri="{BB962C8B-B14F-4D97-AF65-F5344CB8AC3E}">
        <p14:creationId xmlns:p14="http://schemas.microsoft.com/office/powerpoint/2010/main" val="327781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slide explain what is the transport situation in MMR region and what should be the target.</a:t>
            </a:r>
          </a:p>
          <a:p>
            <a:r>
              <a:rPr lang="en-US" sz="1200" kern="1200" baseline="0" dirty="0" smtClean="0">
                <a:solidFill>
                  <a:schemeClr val="tx1"/>
                </a:solidFill>
                <a:latin typeface="+mn-lt"/>
                <a:ea typeface="+mn-ea"/>
                <a:cs typeface="+mn-cs"/>
              </a:rPr>
              <a:t>It also mentions the type of transport facilities present in the region.</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Total number of all road vehicles in the city is about 1199416 indicating that about 13% of the total vehicles in Maharshtra state ply in the city of Mumbai. </a:t>
            </a:r>
          </a:p>
          <a:p>
            <a:r>
              <a:rPr lang="en-US" sz="1200" kern="1200" baseline="0" dirty="0" smtClean="0">
                <a:solidFill>
                  <a:schemeClr val="tx1"/>
                </a:solidFill>
                <a:latin typeface="+mn-lt"/>
                <a:ea typeface="+mn-ea"/>
                <a:cs typeface="+mn-cs"/>
              </a:rPr>
              <a:t>Suburban train rider ship growth is only about 80% of the population increase, but it is unable to cater to all the increase in population with Mumbai and MMR. The 137% increase in cars, a 306% increase in two wheelers, the 420% increase in autos and 128% increase in taxis during 1991-2005 has created a lethal dose of traffic congestion which has categorized Mumbai and region as one of the most congested cities in the World </a:t>
            </a:r>
            <a:r>
              <a:rPr lang="en-US" sz="1200" i="1" kern="1200" baseline="0" dirty="0" smtClean="0">
                <a:solidFill>
                  <a:schemeClr val="tx1"/>
                </a:solidFill>
                <a:latin typeface="+mn-lt"/>
                <a:ea typeface="+mn-ea"/>
                <a:cs typeface="+mn-cs"/>
              </a:rPr>
              <a:t>(TRANSFORM, 2007) </a:t>
            </a:r>
          </a:p>
          <a:p>
            <a:endParaRPr lang="en-US" sz="1200" i="1" kern="1200" baseline="0" dirty="0" smtClean="0">
              <a:solidFill>
                <a:schemeClr val="tx1"/>
              </a:solidFill>
              <a:latin typeface="+mn-lt"/>
              <a:ea typeface="+mn-ea"/>
              <a:cs typeface="+mn-cs"/>
            </a:endParaRPr>
          </a:p>
          <a:p>
            <a:r>
              <a:rPr lang="en-US" dirty="0" smtClean="0">
                <a:hlinkClick r:id="rId3"/>
              </a:rPr>
              <a:t>http://mumbaifirst.org/vision_mumbai/presentations/RK_MTSU-Metamor-March%204-2011.pdf</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4B286D2-C0AD-4514-916F-B3AE07DBF7F8}" type="slidenum">
              <a:rPr lang="en-US" smtClean="0"/>
              <a:pPr/>
              <a:t>14</a:t>
            </a:fld>
            <a:endParaRPr lang="en-US" dirty="0"/>
          </a:p>
        </p:txBody>
      </p:sp>
    </p:spTree>
    <p:extLst>
      <p:ext uri="{BB962C8B-B14F-4D97-AF65-F5344CB8AC3E}">
        <p14:creationId xmlns:p14="http://schemas.microsoft.com/office/powerpoint/2010/main" val="186272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some initiatives</a:t>
            </a:r>
            <a:r>
              <a:rPr lang="en-US" baseline="0" dirty="0" smtClean="0"/>
              <a:t> which can be taken up by the MMRDA so as to solve the issues of transportation and can also help reduce ghg emissions.</a:t>
            </a:r>
            <a:endParaRPr lang="en-US" dirty="0"/>
          </a:p>
        </p:txBody>
      </p:sp>
      <p:sp>
        <p:nvSpPr>
          <p:cNvPr id="4" name="Slide Number Placeholder 3"/>
          <p:cNvSpPr>
            <a:spLocks noGrp="1"/>
          </p:cNvSpPr>
          <p:nvPr>
            <p:ph type="sldNum" sz="quarter" idx="10"/>
          </p:nvPr>
        </p:nvSpPr>
        <p:spPr/>
        <p:txBody>
          <a:bodyPr/>
          <a:lstStyle/>
          <a:p>
            <a:fld id="{A4B286D2-C0AD-4514-916F-B3AE07DBF7F8}" type="slidenum">
              <a:rPr lang="en-US" smtClean="0"/>
              <a:pPr/>
              <a:t>15</a:t>
            </a:fld>
            <a:endParaRPr lang="en-US" dirty="0"/>
          </a:p>
        </p:txBody>
      </p:sp>
    </p:spTree>
    <p:extLst>
      <p:ext uri="{BB962C8B-B14F-4D97-AF65-F5344CB8AC3E}">
        <p14:creationId xmlns:p14="http://schemas.microsoft.com/office/powerpoint/2010/main" val="426869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08B9816-7E45-4097-B4A5-1C09E638F014}" type="datetimeFigureOut">
              <a:rPr lang="en-IN" smtClean="0"/>
              <a:pPr/>
              <a:t>27-05-2014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CAAC76C-FC43-4C55-B091-69F601EC5E7E}"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08B9816-7E45-4097-B4A5-1C09E638F014}" type="datetimeFigureOut">
              <a:rPr lang="en-IN" smtClean="0"/>
              <a:pPr/>
              <a:t>27-05-2014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CAAC76C-FC43-4C55-B091-69F601EC5E7E}"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08B9816-7E45-4097-B4A5-1C09E638F014}" type="datetimeFigureOut">
              <a:rPr lang="en-IN" smtClean="0"/>
              <a:pPr/>
              <a:t>27-05-2014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CAAC76C-FC43-4C55-B091-69F601EC5E7E}"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a:solidFill>
            <a:srgbClr val="4D94B7"/>
          </a:solidFill>
          <a:effectLst>
            <a:softEdge rad="63500"/>
          </a:effectLst>
        </p:spPr>
        <p:txBody>
          <a:bodyPr>
            <a:normAutofit/>
          </a:bodyPr>
          <a:lstStyle>
            <a:lvl1pPr algn="r">
              <a:defRPr sz="3600">
                <a:solidFill>
                  <a:schemeClr val="bg1"/>
                </a:solidFill>
                <a:latin typeface="Papyrus" pitchFamily="66" charset="0"/>
              </a:defRPr>
            </a:lvl1pPr>
          </a:lstStyle>
          <a:p>
            <a:r>
              <a:rPr lang="en-US" dirty="0" smtClean="0"/>
              <a:t>Click to edit Master title style</a:t>
            </a:r>
            <a:endParaRPr lang="en-IN" dirty="0"/>
          </a:p>
        </p:txBody>
      </p:sp>
      <p:sp>
        <p:nvSpPr>
          <p:cNvPr id="3" name="Content Placeholder 2"/>
          <p:cNvSpPr>
            <a:spLocks noGrp="1"/>
          </p:cNvSpPr>
          <p:nvPr>
            <p:ph idx="1"/>
          </p:nvPr>
        </p:nvSpPr>
        <p:spPr>
          <a:xfrm>
            <a:off x="457200" y="1052736"/>
            <a:ext cx="8229600" cy="5256584"/>
          </a:xfrm>
        </p:spPr>
        <p:txBody>
          <a:bodyPr/>
          <a:lstStyle>
            <a:lvl1pPr>
              <a:lnSpc>
                <a:spcPct val="150000"/>
              </a:lnSpc>
              <a:buFont typeface="Arial" pitchFamily="34" charset="0"/>
              <a:buChar char="•"/>
              <a:defRPr sz="2000">
                <a:latin typeface="+mn-lt"/>
              </a:defRPr>
            </a:lvl1pPr>
            <a:lvl2pPr>
              <a:lnSpc>
                <a:spcPct val="150000"/>
              </a:lnSpc>
              <a:buFont typeface="Wingdings" pitchFamily="2" charset="2"/>
              <a:buChar char="§"/>
              <a:defRPr sz="2000">
                <a:latin typeface="+mn-lt"/>
              </a:defRPr>
            </a:lvl2pPr>
            <a:lvl3pPr>
              <a:buFont typeface="Palatino Linotype" pitchFamily="18" charset="0"/>
              <a:buChar char="›"/>
              <a:defRPr sz="1800">
                <a:latin typeface="+mn-lt"/>
              </a:defRPr>
            </a:lvl3pPr>
            <a:lvl4pPr>
              <a:defRPr sz="1600">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Date Placeholder 3"/>
          <p:cNvSpPr>
            <a:spLocks noGrp="1"/>
          </p:cNvSpPr>
          <p:nvPr>
            <p:ph type="dt" sz="half" idx="10"/>
          </p:nvPr>
        </p:nvSpPr>
        <p:spPr/>
        <p:txBody>
          <a:bodyPr/>
          <a:lstStyle/>
          <a:p>
            <a:fld id="{908B9816-7E45-4097-B4A5-1C09E638F014}" type="datetimeFigureOut">
              <a:rPr lang="en-IN" smtClean="0"/>
              <a:pPr/>
              <a:t>27-05-2014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CAAC76C-FC43-4C55-B091-69F601EC5E7E}"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B9816-7E45-4097-B4A5-1C09E638F014}" type="datetimeFigureOut">
              <a:rPr lang="en-IN" smtClean="0"/>
              <a:pPr/>
              <a:t>27-05-2014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CAAC76C-FC43-4C55-B091-69F601EC5E7E}"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08B9816-7E45-4097-B4A5-1C09E638F014}" type="datetimeFigureOut">
              <a:rPr lang="en-IN" smtClean="0"/>
              <a:pPr/>
              <a:t>27-05-2014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CAAC76C-FC43-4C55-B091-69F601EC5E7E}"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08B9816-7E45-4097-B4A5-1C09E638F014}" type="datetimeFigureOut">
              <a:rPr lang="en-IN" smtClean="0"/>
              <a:pPr/>
              <a:t>27-05-2014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4CAAC76C-FC43-4C55-B091-69F601EC5E7E}"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08B9816-7E45-4097-B4A5-1C09E638F014}" type="datetimeFigureOut">
              <a:rPr lang="en-IN" smtClean="0"/>
              <a:pPr/>
              <a:t>27-05-2014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4CAAC76C-FC43-4C55-B091-69F601EC5E7E}"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B9816-7E45-4097-B4A5-1C09E638F014}" type="datetimeFigureOut">
              <a:rPr lang="en-IN" smtClean="0"/>
              <a:pPr/>
              <a:t>27-05-2014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4CAAC76C-FC43-4C55-B091-69F601EC5E7E}"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B9816-7E45-4097-B4A5-1C09E638F014}" type="datetimeFigureOut">
              <a:rPr lang="en-IN" smtClean="0"/>
              <a:pPr/>
              <a:t>27-05-2014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CAAC76C-FC43-4C55-B091-69F601EC5E7E}"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B9816-7E45-4097-B4A5-1C09E638F014}" type="datetimeFigureOut">
              <a:rPr lang="en-IN" smtClean="0"/>
              <a:pPr/>
              <a:t>27-05-2014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CAAC76C-FC43-4C55-B091-69F601EC5E7E}"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Policy Makers</a:t>
            </a:r>
            <a:endParaRPr lang="en-IN"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Introduction to Climate Change</a:t>
            </a:r>
          </a:p>
          <a:p>
            <a:pPr lvl="0"/>
            <a:r>
              <a:rPr lang="en-US" dirty="0" smtClean="0"/>
              <a:t>Key words (Mitigation &amp; Adaptation)</a:t>
            </a:r>
          </a:p>
          <a:p>
            <a:pPr lvl="0"/>
            <a:r>
              <a:rPr lang="en-US" dirty="0" smtClean="0"/>
              <a:t>Relevance to the Stakeholder</a:t>
            </a:r>
          </a:p>
          <a:p>
            <a:pPr lvl="0"/>
            <a:r>
              <a:rPr lang="en-US" dirty="0" smtClean="0"/>
              <a:t>Actions to be taken</a:t>
            </a:r>
          </a:p>
          <a:p>
            <a:pPr lvl="0"/>
            <a:r>
              <a:rPr lang="en-US" dirty="0" smtClean="0"/>
              <a:t>Illustration: Best practices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B9816-7E45-4097-B4A5-1C09E638F014}" type="datetimeFigureOut">
              <a:rPr lang="en-IN" smtClean="0"/>
              <a:pPr/>
              <a:t>27-05-2014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AC76C-FC43-4C55-B091-69F601EC5E7E}"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9.jpe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png"/><Relationship Id="rId17" Type="http://schemas.openxmlformats.org/officeDocument/2006/relationships/image" Target="../media/image48.jpeg"/><Relationship Id="rId2" Type="http://schemas.openxmlformats.org/officeDocument/2006/relationships/notesSlide" Target="../notesSlides/notesSlide7.xm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9.jpeg"/><Relationship Id="rId4" Type="http://schemas.openxmlformats.org/officeDocument/2006/relationships/image" Target="../media/image50.jpeg"/><Relationship Id="rId9" Type="http://schemas.openxmlformats.org/officeDocument/2006/relationships/image" Target="../media/image55.jpeg"/></Relationships>
</file>

<file path=ppt/slides/_rels/slide15.xml.rels><?xml version="1.0" encoding="UTF-8" standalone="yes"?>
<Relationships xmlns="http://schemas.openxmlformats.org/package/2006/relationships"><Relationship Id="rId8" Type="http://schemas.openxmlformats.org/officeDocument/2006/relationships/hyperlink" Target="http://www.thehindubusinessline.com/" TargetMode="External"/><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1.jpeg"/><Relationship Id="rId7" Type="http://schemas.openxmlformats.org/officeDocument/2006/relationships/image" Target="../media/image6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hyperlink" Target="http://mnre.gov.in/file-manager/UserFiles/kalyan_dombivli_solar_city_master_plan.pdf" TargetMode="External"/><Relationship Id="rId4" Type="http://schemas.openxmlformats.org/officeDocument/2006/relationships/hyperlink" Target="http://envis.maharashtra.gov.in/envis_data/?q=eepmartcl_jun12" TargetMode="External"/><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5.png"/><Relationship Id="rId7" Type="http://schemas.openxmlformats.org/officeDocument/2006/relationships/hyperlink" Target="http://www.mumbaimania.in/2008/09/mumbai-has-20-of-green-buildings-in.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hyperlink" Target="http://www.geciczmp.com/gec.aspx" TargetMode="External"/><Relationship Id="rId7" Type="http://schemas.openxmlformats.org/officeDocument/2006/relationships/image" Target="../media/image7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hyperlink" Target="http://post.jagran.com/gujarat-set-to-increase-mangrove-cover-by-120-sq-km-1314011008" TargetMode="External"/><Relationship Id="rId9"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76.jpeg"/><Relationship Id="rId4" Type="http://schemas.openxmlformats.org/officeDocument/2006/relationships/image" Target="../media/image75.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mr-ccrt.org.in/"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hyperlink" Target="http://epa.gov/climatechange/kids/basics/concepts.html" TargetMode="External"/><Relationship Id="rId13"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12.jpeg"/><Relationship Id="rId15" Type="http://schemas.openxmlformats.org/officeDocument/2006/relationships/image" Target="../media/image9.jpe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image" Target="../media/image15.jpe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hyperlink" Target="http://envis.maharashtra.gov.in/envis_data/newsletter/climatechange/Links/cc_and_mah.html" TargetMode="External"/><Relationship Id="rId3" Type="http://schemas.openxmlformats.org/officeDocument/2006/relationships/image" Target="../media/image22.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www.envfor.nic.in/news/janmar06/sea_level.pdf" TargetMode="External"/><Relationship Id="rId10" Type="http://schemas.openxmlformats.org/officeDocument/2006/relationships/image" Target="../media/image9.jpeg"/><Relationship Id="rId4" Type="http://schemas.openxmlformats.org/officeDocument/2006/relationships/image" Target="../media/image18.png"/><Relationship Id="rId9" Type="http://schemas.openxmlformats.org/officeDocument/2006/relationships/image" Target="../media/image24.gif"/></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6.png"/><Relationship Id="rId7" Type="http://schemas.openxmlformats.org/officeDocument/2006/relationships/image" Target="../media/image11.png"/><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54911" y="2274716"/>
            <a:ext cx="7689089" cy="914399"/>
          </a:xfrm>
          <a:prstGeom prst="rect">
            <a:avLst/>
          </a:prstGeom>
        </p:spPr>
        <p:txBody>
          <a:bodyPr anchor="t" anchorCtr="0">
            <a:noAutofit/>
          </a:bodyPr>
          <a:lstStyle>
            <a:lvl1pPr>
              <a:spcBef>
                <a:spcPct val="0"/>
              </a:spcBef>
              <a:buNone/>
              <a:defRPr sz="3000">
                <a:solidFill>
                  <a:srgbClr val="76C825"/>
                </a:solidFill>
                <a:latin typeface="Myriad Pro Light" pitchFamily="34" charset="0"/>
                <a:ea typeface="+mj-ea"/>
                <a:cs typeface="+mj-cs"/>
              </a:defRPr>
            </a:lvl1pPr>
          </a:lstStyle>
          <a:p>
            <a:r>
              <a:rPr lang="en-US" sz="2400" dirty="0">
                <a:solidFill>
                  <a:schemeClr val="accent5">
                    <a:lumMod val="50000"/>
                  </a:schemeClr>
                </a:solidFill>
              </a:rPr>
              <a:t>Communicating Climate Change to </a:t>
            </a:r>
            <a:r>
              <a:rPr lang="en-US" sz="2400" dirty="0" smtClean="0">
                <a:solidFill>
                  <a:schemeClr val="accent5">
                    <a:lumMod val="50000"/>
                  </a:schemeClr>
                </a:solidFill>
              </a:rPr>
              <a:t>Policy Makers</a:t>
            </a:r>
            <a:endParaRPr lang="en-US" sz="2400" dirty="0">
              <a:solidFill>
                <a:schemeClr val="accent5">
                  <a:lumMod val="50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 y="0"/>
            <a:ext cx="78771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 Diagonal Corner Rectangle 8"/>
          <p:cNvSpPr/>
          <p:nvPr/>
        </p:nvSpPr>
        <p:spPr>
          <a:xfrm>
            <a:off x="1373378" y="2821752"/>
            <a:ext cx="7632848" cy="2220452"/>
          </a:xfrm>
          <a:prstGeom prst="round2Diag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a:latin typeface="Myriad Pro" pitchFamily="34" charset="0"/>
              </a:rPr>
              <a:t>This presentation is aimed to sensitize policy makers in the MMR across various facets of climate change. </a:t>
            </a:r>
            <a:r>
              <a:rPr lang="en-US" sz="1700" dirty="0">
                <a:latin typeface="Myriad Pro" pitchFamily="34" charset="0"/>
              </a:rPr>
              <a:t>It takes them through the science of climate change, notes the vulnerability and impacts across various sectors in the MMR, and strategies and actions that can be implemented at the regional level</a:t>
            </a:r>
            <a:r>
              <a:rPr lang="en-US" sz="1700" dirty="0" smtClean="0">
                <a:latin typeface="Myriad Pro" pitchFamily="34" charset="0"/>
              </a:rPr>
              <a:t>.</a:t>
            </a:r>
          </a:p>
          <a:p>
            <a:endParaRPr lang="en-IN" sz="1700" dirty="0">
              <a:latin typeface="Myriad Pro" pitchFamily="34" charset="0"/>
            </a:endParaRPr>
          </a:p>
          <a:p>
            <a:r>
              <a:rPr lang="en-IN" sz="1700" dirty="0" smtClean="0">
                <a:latin typeface="Myriad Pro" pitchFamily="34" charset="0"/>
              </a:rPr>
              <a:t>The presentation is part of the series Climate Change related Resources and Tools (CCRT).</a:t>
            </a:r>
            <a:endParaRPr lang="en-IN" sz="1700" dirty="0">
              <a:latin typeface="Myriad Pro" pitchFamily="34" charset="0"/>
            </a:endParaRPr>
          </a:p>
        </p:txBody>
      </p:sp>
      <p:sp>
        <p:nvSpPr>
          <p:cNvPr id="10" name="TextBox 9"/>
          <p:cNvSpPr txBox="1"/>
          <p:nvPr/>
        </p:nvSpPr>
        <p:spPr>
          <a:xfrm>
            <a:off x="1300014" y="6297957"/>
            <a:ext cx="7693388" cy="461665"/>
          </a:xfrm>
          <a:prstGeom prst="rect">
            <a:avLst/>
          </a:prstGeom>
          <a:noFill/>
        </p:spPr>
        <p:txBody>
          <a:bodyPr wrap="none" rtlCol="0">
            <a:spAutoFit/>
          </a:bodyPr>
          <a:lstStyle/>
          <a:p>
            <a:r>
              <a:rPr lang="en-IN" sz="1200" b="1" dirty="0" smtClean="0">
                <a:latin typeface="Myriad Pro" pitchFamily="34" charset="0"/>
              </a:rPr>
              <a:t>Conceived and Developed by :</a:t>
            </a:r>
          </a:p>
          <a:p>
            <a:r>
              <a:rPr lang="en-IN" sz="1200" b="1" dirty="0" smtClean="0">
                <a:latin typeface="Myriad Pro" pitchFamily="34" charset="0"/>
              </a:rPr>
              <a:t>Environmental Management Centre LLP for Mumbai Metropolitan Region – Environment Improvement Society</a:t>
            </a:r>
            <a:endParaRPr lang="en-IN" sz="1200" b="1" dirty="0">
              <a:latin typeface="Myriad Pro" pitchFamily="34" charset="0"/>
            </a:endParaRPr>
          </a:p>
        </p:txBody>
      </p:sp>
      <p:cxnSp>
        <p:nvCxnSpPr>
          <p:cNvPr id="12" name="Straight Connector 11"/>
          <p:cNvCxnSpPr/>
          <p:nvPr/>
        </p:nvCxnSpPr>
        <p:spPr>
          <a:xfrm>
            <a:off x="1336387" y="6281936"/>
            <a:ext cx="0" cy="57606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57" y="6221778"/>
            <a:ext cx="369459" cy="4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1" y="6208079"/>
            <a:ext cx="421059" cy="59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465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91916"/>
            <a:ext cx="9144000" cy="908720"/>
          </a:xfrm>
        </p:spPr>
        <p:txBody>
          <a:bodyPr/>
          <a:lstStyle/>
          <a:p>
            <a:r>
              <a:rPr lang="en-US" dirty="0" smtClean="0"/>
              <a:t>Strategies for Climate Resilient City </a:t>
            </a:r>
            <a:endParaRPr lang="en-US" dirty="0"/>
          </a:p>
        </p:txBody>
      </p:sp>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643174" y="5085184"/>
            <a:ext cx="6500826" cy="338554"/>
          </a:xfrm>
          <a:prstGeom prst="rect">
            <a:avLst/>
          </a:prstGeom>
          <a:noFill/>
        </p:spPr>
        <p:txBody>
          <a:bodyPr wrap="square" rtlCol="0">
            <a:spAutoFit/>
          </a:bodyPr>
          <a:lstStyle/>
          <a:p>
            <a:pPr algn="r"/>
            <a:r>
              <a:rPr lang="en-US" sz="800" dirty="0" smtClean="0"/>
              <a:t>Source:  http://kk.sites.itera.dk/apps/kk_publikationer/pdf/794_kZEjcvbgJt.pdf</a:t>
            </a:r>
          </a:p>
          <a:p>
            <a:pPr algn="r"/>
            <a:r>
              <a:rPr lang="en-US" sz="800" dirty="0" smtClean="0"/>
              <a:t>http://www.kk.dk/sitecore/content/Subsites/CityOfCopenhagen/SubsiteFrontpage/LivingInCopenhagen/.ashx</a:t>
            </a:r>
          </a:p>
        </p:txBody>
      </p:sp>
      <p:pic>
        <p:nvPicPr>
          <p:cNvPr id="12" name="Picture 2" descr="http://www.kk.dk/sitecore/content/Subsites/CityOfCopenhagen/SubsiteFrontpage/LivingInCopenhagen/CopenhagenClimateAdaptionPlan/~/media/32160E8659FB4079BF6F4EBD0B15F58B.ashx"/>
          <p:cNvPicPr>
            <a:picLocks noChangeAspect="1" noChangeArrowheads="1"/>
          </p:cNvPicPr>
          <p:nvPr/>
        </p:nvPicPr>
        <p:blipFill>
          <a:blip r:embed="rId3" cstate="screen"/>
          <a:srcRect/>
          <a:stretch>
            <a:fillRect/>
          </a:stretch>
        </p:blipFill>
        <p:spPr bwMode="auto">
          <a:xfrm>
            <a:off x="0" y="5471488"/>
            <a:ext cx="1902251" cy="1772816"/>
          </a:xfrm>
          <a:prstGeom prst="rect">
            <a:avLst/>
          </a:prstGeom>
          <a:noFill/>
        </p:spPr>
      </p:pic>
      <p:pic>
        <p:nvPicPr>
          <p:cNvPr id="121858" name="Picture 2" descr="http://latinadanza.com/copenhagen-night-life-nightlife/copenhagen-denmark-nightlife-entertainment-image-1001.jpg"/>
          <p:cNvPicPr>
            <a:picLocks noChangeAspect="1" noChangeArrowheads="1"/>
          </p:cNvPicPr>
          <p:nvPr/>
        </p:nvPicPr>
        <p:blipFill>
          <a:blip r:embed="rId4" cstate="screen"/>
          <a:srcRect/>
          <a:stretch>
            <a:fillRect/>
          </a:stretch>
        </p:blipFill>
        <p:spPr bwMode="auto">
          <a:xfrm>
            <a:off x="4211960" y="5470368"/>
            <a:ext cx="2581272" cy="1773936"/>
          </a:xfrm>
          <a:prstGeom prst="rect">
            <a:avLst/>
          </a:prstGeom>
          <a:noFill/>
        </p:spPr>
      </p:pic>
      <p:pic>
        <p:nvPicPr>
          <p:cNvPr id="121860" name="Picture 4" descr="http://farm5.static.flickr.com/4078/4895374286_e2eeb37681.jpg"/>
          <p:cNvPicPr>
            <a:picLocks noChangeAspect="1" noChangeArrowheads="1"/>
          </p:cNvPicPr>
          <p:nvPr/>
        </p:nvPicPr>
        <p:blipFill>
          <a:blip r:embed="rId5" cstate="screen"/>
          <a:srcRect/>
          <a:stretch>
            <a:fillRect/>
          </a:stretch>
        </p:blipFill>
        <p:spPr bwMode="auto">
          <a:xfrm>
            <a:off x="6778752" y="5470368"/>
            <a:ext cx="2365248" cy="1773936"/>
          </a:xfrm>
          <a:prstGeom prst="rect">
            <a:avLst/>
          </a:prstGeom>
          <a:noFill/>
        </p:spPr>
      </p:pic>
      <p:pic>
        <p:nvPicPr>
          <p:cNvPr id="121862" name="Picture 6" descr="http://www.bikeleague.org/blog/wp-content/uploads/2009/09/cph-22.jpg"/>
          <p:cNvPicPr>
            <a:picLocks noChangeAspect="1" noChangeArrowheads="1"/>
          </p:cNvPicPr>
          <p:nvPr/>
        </p:nvPicPr>
        <p:blipFill>
          <a:blip r:embed="rId6" cstate="screen">
            <a:lum contrast="20000"/>
          </a:blip>
          <a:srcRect/>
          <a:stretch>
            <a:fillRect/>
          </a:stretch>
        </p:blipFill>
        <p:spPr bwMode="auto">
          <a:xfrm>
            <a:off x="1907704" y="5471488"/>
            <a:ext cx="2365248" cy="1773936"/>
          </a:xfrm>
          <a:prstGeom prst="rect">
            <a:avLst/>
          </a:prstGeom>
          <a:noFill/>
        </p:spPr>
      </p:pic>
      <p:sp>
        <p:nvSpPr>
          <p:cNvPr id="2" name="Title 1"/>
          <p:cNvSpPr>
            <a:spLocks noGrp="1"/>
          </p:cNvSpPr>
          <p:nvPr>
            <p:ph type="title"/>
          </p:nvPr>
        </p:nvSpPr>
        <p:spPr/>
        <p:txBody>
          <a:bodyPr/>
          <a:lstStyle/>
          <a:p>
            <a:r>
              <a:rPr lang="en-US" dirty="0" smtClean="0"/>
              <a:t>Case Study -1: Copenhagen</a:t>
            </a:r>
            <a:endParaRPr lang="en-US" dirty="0"/>
          </a:p>
        </p:txBody>
      </p:sp>
      <p:sp>
        <p:nvSpPr>
          <p:cNvPr id="8" name="Rounded Rectangle 7"/>
          <p:cNvSpPr/>
          <p:nvPr/>
        </p:nvSpPr>
        <p:spPr>
          <a:xfrm>
            <a:off x="1115616" y="2492896"/>
            <a:ext cx="2592288" cy="72008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FOCUS AREAS</a:t>
            </a:r>
            <a:endParaRPr lang="en-US" dirty="0">
              <a:solidFill>
                <a:schemeClr val="tx1"/>
              </a:solidFill>
            </a:endParaRPr>
          </a:p>
        </p:txBody>
      </p:sp>
      <p:sp>
        <p:nvSpPr>
          <p:cNvPr id="9" name="Rounded Rectangle 8"/>
          <p:cNvSpPr/>
          <p:nvPr/>
        </p:nvSpPr>
        <p:spPr>
          <a:xfrm>
            <a:off x="4788024" y="1628800"/>
            <a:ext cx="2736304" cy="9361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Increased precipitation</a:t>
            </a:r>
          </a:p>
        </p:txBody>
      </p:sp>
      <p:sp>
        <p:nvSpPr>
          <p:cNvPr id="10" name="Rounded Rectangle 9"/>
          <p:cNvSpPr/>
          <p:nvPr/>
        </p:nvSpPr>
        <p:spPr>
          <a:xfrm>
            <a:off x="4788024" y="2636912"/>
            <a:ext cx="2736304" cy="9361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Sea level rise</a:t>
            </a:r>
          </a:p>
        </p:txBody>
      </p:sp>
      <p:sp>
        <p:nvSpPr>
          <p:cNvPr id="11" name="Rounded Rectangle 10"/>
          <p:cNvSpPr/>
          <p:nvPr/>
        </p:nvSpPr>
        <p:spPr>
          <a:xfrm>
            <a:off x="4788024" y="3645024"/>
            <a:ext cx="2736304" cy="9361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Warmer weather</a:t>
            </a:r>
          </a:p>
        </p:txBody>
      </p:sp>
      <p:sp>
        <p:nvSpPr>
          <p:cNvPr id="13" name="Rounded Rectangle 12"/>
          <p:cNvSpPr/>
          <p:nvPr/>
        </p:nvSpPr>
        <p:spPr>
          <a:xfrm>
            <a:off x="251520" y="1052736"/>
            <a:ext cx="2592288" cy="72008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ADAPTATION</a:t>
            </a:r>
            <a:endParaRPr lang="en-US" dirty="0">
              <a:solidFill>
                <a:schemeClr val="tx1"/>
              </a:solidFill>
            </a:endParaRPr>
          </a:p>
        </p:txBody>
      </p:sp>
      <p:grpSp>
        <p:nvGrpSpPr>
          <p:cNvPr id="14" name="Group 13"/>
          <p:cNvGrpSpPr/>
          <p:nvPr/>
        </p:nvGrpSpPr>
        <p:grpSpPr>
          <a:xfrm>
            <a:off x="611560" y="1916832"/>
            <a:ext cx="8064896" cy="936104"/>
            <a:chOff x="611560" y="1916832"/>
            <a:chExt cx="8064896" cy="936104"/>
          </a:xfrm>
        </p:grpSpPr>
        <p:sp>
          <p:nvSpPr>
            <p:cNvPr id="15" name="Rounded Rectangle 14"/>
            <p:cNvSpPr/>
            <p:nvPr/>
          </p:nvSpPr>
          <p:spPr>
            <a:xfrm>
              <a:off x="611560" y="1916832"/>
              <a:ext cx="2304256" cy="9361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r>
                <a:rPr lang="en-US" sz="1600" dirty="0" smtClean="0">
                  <a:solidFill>
                    <a:schemeClr val="tx1"/>
                  </a:solidFill>
                </a:rPr>
                <a:t>Prevent damage</a:t>
              </a:r>
            </a:p>
          </p:txBody>
        </p:sp>
        <p:sp>
          <p:nvSpPr>
            <p:cNvPr id="16" name="Rounded Rectangle 15"/>
            <p:cNvSpPr/>
            <p:nvPr/>
          </p:nvSpPr>
          <p:spPr>
            <a:xfrm>
              <a:off x="3059832" y="1916832"/>
              <a:ext cx="5616624" cy="9361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buFont typeface="Arial" pitchFamily="34" charset="0"/>
                <a:buChar char="•"/>
              </a:pPr>
              <a:r>
                <a:rPr lang="en-US" sz="1600" dirty="0" smtClean="0">
                  <a:solidFill>
                    <a:schemeClr val="tx1"/>
                  </a:solidFill>
                </a:rPr>
                <a:t>Better management; technical, hard-end solutions</a:t>
              </a:r>
            </a:p>
            <a:p>
              <a:pPr marL="520700" lvl="2">
                <a:buFont typeface="Calibri" pitchFamily="34" charset="0"/>
                <a:buChar char="›"/>
              </a:pPr>
              <a:r>
                <a:rPr lang="en-US" sz="1600" dirty="0" smtClean="0">
                  <a:solidFill>
                    <a:schemeClr val="tx1"/>
                  </a:solidFill>
                </a:rPr>
                <a:t>Larger sewers, underground basins, pumping stations</a:t>
              </a:r>
            </a:p>
            <a:p>
              <a:pPr marL="520700" lvl="2">
                <a:buFont typeface="Calibri" pitchFamily="34" charset="0"/>
                <a:buChar char="›"/>
              </a:pPr>
              <a:r>
                <a:rPr lang="en-US" sz="1600" dirty="0" smtClean="0">
                  <a:solidFill>
                    <a:schemeClr val="tx1"/>
                  </a:solidFill>
                </a:rPr>
                <a:t>Building dykes</a:t>
              </a:r>
            </a:p>
          </p:txBody>
        </p:sp>
      </p:grpSp>
      <p:grpSp>
        <p:nvGrpSpPr>
          <p:cNvPr id="17" name="Group 16"/>
          <p:cNvGrpSpPr/>
          <p:nvPr/>
        </p:nvGrpSpPr>
        <p:grpSpPr>
          <a:xfrm>
            <a:off x="611560" y="2924944"/>
            <a:ext cx="8064896" cy="936104"/>
            <a:chOff x="611560" y="2924944"/>
            <a:chExt cx="8064896" cy="936104"/>
          </a:xfrm>
        </p:grpSpPr>
        <p:sp>
          <p:nvSpPr>
            <p:cNvPr id="18" name="Rounded Rectangle 17"/>
            <p:cNvSpPr/>
            <p:nvPr/>
          </p:nvSpPr>
          <p:spPr>
            <a:xfrm>
              <a:off x="611560" y="2924944"/>
              <a:ext cx="2304256" cy="9361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r>
                <a:rPr lang="en-US" sz="1600" dirty="0" smtClean="0">
                  <a:solidFill>
                    <a:schemeClr val="tx1"/>
                  </a:solidFill>
                </a:rPr>
                <a:t>If damage is unavoidable – minimize cost of damage</a:t>
              </a:r>
            </a:p>
          </p:txBody>
        </p:sp>
        <p:sp>
          <p:nvSpPr>
            <p:cNvPr id="19" name="Rounded Rectangle 18"/>
            <p:cNvSpPr/>
            <p:nvPr/>
          </p:nvSpPr>
          <p:spPr>
            <a:xfrm>
              <a:off x="3059832" y="2924944"/>
              <a:ext cx="5616624" cy="9361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2">
                <a:buFont typeface="Arial" pitchFamily="34" charset="0"/>
                <a:buChar char="•"/>
              </a:pPr>
              <a:r>
                <a:rPr lang="en-US" sz="1600" dirty="0" smtClean="0">
                  <a:solidFill>
                    <a:schemeClr val="tx1"/>
                  </a:solidFill>
                </a:rPr>
                <a:t>Warning systems for rain</a:t>
              </a:r>
            </a:p>
            <a:p>
              <a:pPr marL="63500" lvl="2">
                <a:buFont typeface="Arial" pitchFamily="34" charset="0"/>
                <a:buChar char="•"/>
              </a:pPr>
              <a:r>
                <a:rPr lang="en-US" sz="1600" dirty="0" smtClean="0">
                  <a:solidFill>
                    <a:schemeClr val="tx1"/>
                  </a:solidFill>
                </a:rPr>
                <a:t>Establishing waterproof cellars</a:t>
              </a:r>
            </a:p>
            <a:p>
              <a:pPr marL="63500" lvl="2">
                <a:buFont typeface="Arial" pitchFamily="34" charset="0"/>
                <a:buChar char="•"/>
              </a:pPr>
              <a:r>
                <a:rPr lang="en-US" sz="1600" dirty="0" smtClean="0">
                  <a:solidFill>
                    <a:schemeClr val="tx1"/>
                  </a:solidFill>
                </a:rPr>
                <a:t>Managing rainwater</a:t>
              </a:r>
            </a:p>
          </p:txBody>
        </p:sp>
      </p:grpSp>
      <p:grpSp>
        <p:nvGrpSpPr>
          <p:cNvPr id="20" name="Group 19"/>
          <p:cNvGrpSpPr/>
          <p:nvPr/>
        </p:nvGrpSpPr>
        <p:grpSpPr>
          <a:xfrm>
            <a:off x="611560" y="3933056"/>
            <a:ext cx="8064896" cy="936104"/>
            <a:chOff x="611560" y="3933056"/>
            <a:chExt cx="8064896" cy="936104"/>
          </a:xfrm>
        </p:grpSpPr>
        <p:sp>
          <p:nvSpPr>
            <p:cNvPr id="21" name="Rounded Rectangle 20"/>
            <p:cNvSpPr/>
            <p:nvPr/>
          </p:nvSpPr>
          <p:spPr>
            <a:xfrm>
              <a:off x="611560" y="3933056"/>
              <a:ext cx="2304256" cy="9361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600" dirty="0" smtClean="0">
                  <a:solidFill>
                    <a:schemeClr val="tx1"/>
                  </a:solidFill>
                </a:rPr>
                <a:t>Reduce vulnerability</a:t>
              </a:r>
            </a:p>
          </p:txBody>
        </p:sp>
        <p:sp>
          <p:nvSpPr>
            <p:cNvPr id="22" name="Rounded Rectangle 21"/>
            <p:cNvSpPr/>
            <p:nvPr/>
          </p:nvSpPr>
          <p:spPr>
            <a:xfrm>
              <a:off x="3059832" y="3933056"/>
              <a:ext cx="5616624" cy="93610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buFont typeface="Arial" pitchFamily="34" charset="0"/>
                <a:buChar char="•"/>
                <a:tabLst>
                  <a:tab pos="228600" algn="l"/>
                </a:tabLst>
              </a:pPr>
              <a:r>
                <a:rPr lang="en-US" sz="1600" dirty="0" smtClean="0">
                  <a:solidFill>
                    <a:schemeClr val="tx1"/>
                  </a:solidFill>
                </a:rPr>
                <a:t>Equipping cellars, Emergency preparedness</a:t>
              </a:r>
            </a:p>
            <a:p>
              <a:pPr marL="63500" lvl="1">
                <a:buFont typeface="Arial" pitchFamily="34" charset="0"/>
                <a:buChar char="•"/>
                <a:tabLst>
                  <a:tab pos="228600" algn="l"/>
                </a:tabLst>
              </a:pPr>
              <a:r>
                <a:rPr lang="en-US" sz="1600" dirty="0" smtClean="0">
                  <a:solidFill>
                    <a:schemeClr val="tx1"/>
                  </a:solidFill>
                </a:rPr>
                <a:t>Moving of vulnerable functions to safe places</a:t>
              </a:r>
            </a:p>
          </p:txBody>
        </p:sp>
      </p:grpSp>
      <p:sp>
        <p:nvSpPr>
          <p:cNvPr id="23" name="Rounded Rectangle 22"/>
          <p:cNvSpPr/>
          <p:nvPr/>
        </p:nvSpPr>
        <p:spPr>
          <a:xfrm>
            <a:off x="179512" y="908720"/>
            <a:ext cx="2592288" cy="72008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MITIGATION</a:t>
            </a:r>
            <a:endParaRPr lang="en-US" dirty="0">
              <a:solidFill>
                <a:schemeClr val="tx1"/>
              </a:solidFill>
            </a:endParaRPr>
          </a:p>
        </p:txBody>
      </p:sp>
      <p:grpSp>
        <p:nvGrpSpPr>
          <p:cNvPr id="24" name="Group 23"/>
          <p:cNvGrpSpPr/>
          <p:nvPr/>
        </p:nvGrpSpPr>
        <p:grpSpPr>
          <a:xfrm>
            <a:off x="539552" y="1772816"/>
            <a:ext cx="8352928" cy="720080"/>
            <a:chOff x="539552" y="1772816"/>
            <a:chExt cx="8352928" cy="720080"/>
          </a:xfrm>
        </p:grpSpPr>
        <p:sp>
          <p:nvSpPr>
            <p:cNvPr id="25" name="Rounded Rectangle 24"/>
            <p:cNvSpPr/>
            <p:nvPr/>
          </p:nvSpPr>
          <p:spPr>
            <a:xfrm>
              <a:off x="539552" y="1772816"/>
              <a:ext cx="2736304" cy="7200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dirty="0" smtClean="0">
                  <a:solidFill>
                    <a:schemeClr val="tx1"/>
                  </a:solidFill>
                </a:rPr>
                <a:t>Renewable energy </a:t>
              </a:r>
            </a:p>
          </p:txBody>
        </p:sp>
        <p:sp>
          <p:nvSpPr>
            <p:cNvPr id="26" name="Rounded Rectangle 25"/>
            <p:cNvSpPr/>
            <p:nvPr/>
          </p:nvSpPr>
          <p:spPr>
            <a:xfrm>
              <a:off x="3347864" y="1772816"/>
              <a:ext cx="5544616" cy="7200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Font typeface="Arial" pitchFamily="34" charset="0"/>
                <a:buChar char="•"/>
              </a:pPr>
              <a:r>
                <a:rPr lang="en-US" sz="1600" dirty="0" smtClean="0">
                  <a:solidFill>
                    <a:schemeClr val="tx1"/>
                  </a:solidFill>
                </a:rPr>
                <a:t>Of total energy used -13% from wind turbines</a:t>
              </a:r>
            </a:p>
            <a:p>
              <a:pPr marL="0" lvl="1">
                <a:buFont typeface="Arial" pitchFamily="34" charset="0"/>
                <a:buChar char="•"/>
              </a:pPr>
              <a:r>
                <a:rPr lang="en-US" sz="1600" dirty="0" smtClean="0">
                  <a:solidFill>
                    <a:schemeClr val="tx1"/>
                  </a:solidFill>
                </a:rPr>
                <a:t>District heating – Geothermal energy</a:t>
              </a:r>
            </a:p>
          </p:txBody>
        </p:sp>
      </p:grpSp>
      <p:grpSp>
        <p:nvGrpSpPr>
          <p:cNvPr id="27" name="Group 26"/>
          <p:cNvGrpSpPr/>
          <p:nvPr/>
        </p:nvGrpSpPr>
        <p:grpSpPr>
          <a:xfrm>
            <a:off x="539552" y="2564904"/>
            <a:ext cx="8352928" cy="720080"/>
            <a:chOff x="539552" y="2564904"/>
            <a:chExt cx="8352928" cy="720080"/>
          </a:xfrm>
        </p:grpSpPr>
        <p:sp>
          <p:nvSpPr>
            <p:cNvPr id="28" name="Rounded Rectangle 27"/>
            <p:cNvSpPr/>
            <p:nvPr/>
          </p:nvSpPr>
          <p:spPr>
            <a:xfrm>
              <a:off x="539552" y="2564904"/>
              <a:ext cx="2736304" cy="7200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Energy efficient buildings</a:t>
              </a:r>
            </a:p>
          </p:txBody>
        </p:sp>
        <p:sp>
          <p:nvSpPr>
            <p:cNvPr id="29" name="Rounded Rectangle 28"/>
            <p:cNvSpPr/>
            <p:nvPr/>
          </p:nvSpPr>
          <p:spPr>
            <a:xfrm>
              <a:off x="3347864" y="2564904"/>
              <a:ext cx="5544616" cy="7200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Font typeface="Arial" pitchFamily="34" charset="0"/>
                <a:buChar char="•"/>
              </a:pPr>
              <a:r>
                <a:rPr lang="en-US" sz="1600" dirty="0" smtClean="0">
                  <a:solidFill>
                    <a:schemeClr val="tx1"/>
                  </a:solidFill>
                </a:rPr>
                <a:t>Energy efficient buildings</a:t>
              </a:r>
            </a:p>
            <a:p>
              <a:pPr marL="0" lvl="1">
                <a:buFont typeface="Arial" pitchFamily="34" charset="0"/>
                <a:buChar char="•"/>
              </a:pPr>
              <a:r>
                <a:rPr lang="en-US" sz="1600" dirty="0" smtClean="0">
                  <a:solidFill>
                    <a:schemeClr val="tx1"/>
                  </a:solidFill>
                </a:rPr>
                <a:t>Solar cell solutions</a:t>
              </a:r>
            </a:p>
          </p:txBody>
        </p:sp>
      </p:grpSp>
      <p:grpSp>
        <p:nvGrpSpPr>
          <p:cNvPr id="30" name="Group 29"/>
          <p:cNvGrpSpPr/>
          <p:nvPr/>
        </p:nvGrpSpPr>
        <p:grpSpPr>
          <a:xfrm>
            <a:off x="539552" y="3356992"/>
            <a:ext cx="8352928" cy="720080"/>
            <a:chOff x="539552" y="3356992"/>
            <a:chExt cx="8352928" cy="720080"/>
          </a:xfrm>
        </p:grpSpPr>
        <p:sp>
          <p:nvSpPr>
            <p:cNvPr id="31" name="Rounded Rectangle 30"/>
            <p:cNvSpPr/>
            <p:nvPr/>
          </p:nvSpPr>
          <p:spPr>
            <a:xfrm>
              <a:off x="539552" y="3356992"/>
              <a:ext cx="2736304" cy="7200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dirty="0" smtClean="0">
                  <a:solidFill>
                    <a:schemeClr val="tx1"/>
                  </a:solidFill>
                </a:rPr>
                <a:t>Green transport</a:t>
              </a:r>
            </a:p>
          </p:txBody>
        </p:sp>
        <p:sp>
          <p:nvSpPr>
            <p:cNvPr id="32" name="Rounded Rectangle 31"/>
            <p:cNvSpPr/>
            <p:nvPr/>
          </p:nvSpPr>
          <p:spPr>
            <a:xfrm>
              <a:off x="3347864" y="3356992"/>
              <a:ext cx="5544616" cy="7200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Font typeface="Arial" pitchFamily="34" charset="0"/>
                <a:buChar char="•"/>
              </a:pPr>
              <a:r>
                <a:rPr lang="en-US" sz="1600" dirty="0" smtClean="0">
                  <a:solidFill>
                    <a:schemeClr val="tx1"/>
                  </a:solidFill>
                </a:rPr>
                <a:t>Non-motorized transport, Hybrid vehicles, congestion charges</a:t>
              </a:r>
            </a:p>
            <a:p>
              <a:pPr marL="0" lvl="1">
                <a:buFont typeface="Arial" pitchFamily="34" charset="0"/>
                <a:buChar char="•"/>
              </a:pPr>
              <a:r>
                <a:rPr lang="en-US" sz="1600" dirty="0" smtClean="0">
                  <a:solidFill>
                    <a:schemeClr val="tx1"/>
                  </a:solidFill>
                </a:rPr>
                <a:t>Integrated public transport</a:t>
              </a:r>
            </a:p>
          </p:txBody>
        </p:sp>
      </p:grpSp>
      <p:grpSp>
        <p:nvGrpSpPr>
          <p:cNvPr id="33" name="Group 32"/>
          <p:cNvGrpSpPr/>
          <p:nvPr/>
        </p:nvGrpSpPr>
        <p:grpSpPr>
          <a:xfrm>
            <a:off x="539552" y="4146784"/>
            <a:ext cx="8352928" cy="722376"/>
            <a:chOff x="539552" y="4146784"/>
            <a:chExt cx="8352928" cy="722376"/>
          </a:xfrm>
        </p:grpSpPr>
        <p:sp>
          <p:nvSpPr>
            <p:cNvPr id="34" name="Rounded Rectangle 33"/>
            <p:cNvSpPr/>
            <p:nvPr/>
          </p:nvSpPr>
          <p:spPr>
            <a:xfrm>
              <a:off x="539552" y="4146784"/>
              <a:ext cx="2736304" cy="7200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dirty="0" smtClean="0">
                  <a:solidFill>
                    <a:schemeClr val="tx1"/>
                  </a:solidFill>
                </a:rPr>
                <a:t>Green infrastructure</a:t>
              </a:r>
            </a:p>
          </p:txBody>
        </p:sp>
        <p:sp>
          <p:nvSpPr>
            <p:cNvPr id="35" name="Rounded Rectangle 34"/>
            <p:cNvSpPr/>
            <p:nvPr/>
          </p:nvSpPr>
          <p:spPr>
            <a:xfrm>
              <a:off x="3347864" y="4149080"/>
              <a:ext cx="5544616" cy="7200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Font typeface="Arial" pitchFamily="34" charset="0"/>
                <a:buChar char="•"/>
              </a:pPr>
              <a:r>
                <a:rPr lang="en-US" sz="1600" dirty="0" smtClean="0">
                  <a:solidFill>
                    <a:schemeClr val="tx1"/>
                  </a:solidFill>
                </a:rPr>
                <a:t>Urban greening, parks, water storages</a:t>
              </a:r>
            </a:p>
          </p:txBody>
        </p:sp>
      </p:grpSp>
      <p:grpSp>
        <p:nvGrpSpPr>
          <p:cNvPr id="36" name="Group 35"/>
          <p:cNvGrpSpPr/>
          <p:nvPr/>
        </p:nvGrpSpPr>
        <p:grpSpPr>
          <a:xfrm>
            <a:off x="539552" y="4941168"/>
            <a:ext cx="8352928" cy="722376"/>
            <a:chOff x="539552" y="4941168"/>
            <a:chExt cx="8352928" cy="722376"/>
          </a:xfrm>
        </p:grpSpPr>
        <p:sp>
          <p:nvSpPr>
            <p:cNvPr id="37" name="Rounded Rectangle 36"/>
            <p:cNvSpPr/>
            <p:nvPr/>
          </p:nvSpPr>
          <p:spPr>
            <a:xfrm>
              <a:off x="539552" y="4941168"/>
              <a:ext cx="2736304" cy="72237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Waste  </a:t>
              </a:r>
              <a:endParaRPr lang="en-US" sz="1600" dirty="0">
                <a:solidFill>
                  <a:schemeClr val="tx1"/>
                </a:solidFill>
              </a:endParaRPr>
            </a:p>
          </p:txBody>
        </p:sp>
        <p:sp>
          <p:nvSpPr>
            <p:cNvPr id="38" name="Rounded Rectangle 37"/>
            <p:cNvSpPr/>
            <p:nvPr/>
          </p:nvSpPr>
          <p:spPr>
            <a:xfrm>
              <a:off x="3347864" y="4941168"/>
              <a:ext cx="5544616" cy="7200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Font typeface="Arial" pitchFamily="34" charset="0"/>
                <a:buChar char="•"/>
              </a:pPr>
              <a:r>
                <a:rPr lang="en-US" sz="1600" dirty="0" smtClean="0">
                  <a:solidFill>
                    <a:schemeClr val="tx1"/>
                  </a:solidFill>
                </a:rPr>
                <a:t>3R’s, waste segregation, waste to energy</a:t>
              </a:r>
            </a:p>
          </p:txBody>
        </p:sp>
      </p:grpSp>
      <p:grpSp>
        <p:nvGrpSpPr>
          <p:cNvPr id="39" name="Group 38"/>
          <p:cNvGrpSpPr/>
          <p:nvPr/>
        </p:nvGrpSpPr>
        <p:grpSpPr>
          <a:xfrm>
            <a:off x="539552" y="5733256"/>
            <a:ext cx="8352928" cy="720080"/>
            <a:chOff x="539552" y="5733256"/>
            <a:chExt cx="8352928" cy="720080"/>
          </a:xfrm>
        </p:grpSpPr>
        <p:sp>
          <p:nvSpPr>
            <p:cNvPr id="40" name="Rounded Rectangle 39"/>
            <p:cNvSpPr/>
            <p:nvPr/>
          </p:nvSpPr>
          <p:spPr>
            <a:xfrm>
              <a:off x="539552" y="5733256"/>
              <a:ext cx="2736304" cy="7200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dirty="0" smtClean="0">
                  <a:solidFill>
                    <a:schemeClr val="tx1"/>
                  </a:solidFill>
                </a:rPr>
                <a:t>Climate education</a:t>
              </a:r>
            </a:p>
          </p:txBody>
        </p:sp>
        <p:sp>
          <p:nvSpPr>
            <p:cNvPr id="41" name="Rounded Rectangle 40"/>
            <p:cNvSpPr/>
            <p:nvPr/>
          </p:nvSpPr>
          <p:spPr>
            <a:xfrm>
              <a:off x="3347864" y="5733256"/>
              <a:ext cx="5544616" cy="7200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Font typeface="Arial" pitchFamily="34" charset="0"/>
                <a:buChar char="•"/>
              </a:pPr>
              <a:r>
                <a:rPr lang="en-US" sz="1600" dirty="0" smtClean="0">
                  <a:solidFill>
                    <a:schemeClr val="tx1"/>
                  </a:solidFill>
                </a:rPr>
                <a:t>Educating children and youth</a:t>
              </a:r>
            </a:p>
          </p:txBody>
        </p:sp>
      </p:grpSp>
      <p:pic>
        <p:nvPicPr>
          <p:cNvPr id="43" name="Picture 4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P spid="11" grpId="0" animBg="1"/>
      <p:bldP spid="11" grpId="1" animBg="1"/>
      <p:bldP spid="13" grpId="0" animBg="1"/>
      <p:bldP spid="13" grpId="1"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6215042" y="6627168"/>
            <a:ext cx="2928958" cy="230832"/>
          </a:xfrm>
          <a:prstGeom prst="rect">
            <a:avLst/>
          </a:prstGeom>
          <a:noFill/>
        </p:spPr>
        <p:txBody>
          <a:bodyPr wrap="square" rtlCol="0">
            <a:spAutoFit/>
          </a:bodyPr>
          <a:lstStyle/>
          <a:p>
            <a:r>
              <a:rPr lang="en-US" sz="900" dirty="0" smtClean="0"/>
              <a:t>Source:ACCRN (2011), Surat city resilience strategies, SMC</a:t>
            </a:r>
            <a:endParaRPr lang="en-US" sz="900" dirty="0"/>
          </a:p>
        </p:txBody>
      </p:sp>
      <p:sp>
        <p:nvSpPr>
          <p:cNvPr id="2" name="Title 1"/>
          <p:cNvSpPr>
            <a:spLocks noGrp="1"/>
          </p:cNvSpPr>
          <p:nvPr>
            <p:ph type="title"/>
          </p:nvPr>
        </p:nvSpPr>
        <p:spPr/>
        <p:txBody>
          <a:bodyPr/>
          <a:lstStyle/>
          <a:p>
            <a:r>
              <a:rPr lang="en-US" dirty="0" smtClean="0"/>
              <a:t>Case Study-2: Surat</a:t>
            </a:r>
            <a:endParaRPr lang="en-US" dirty="0"/>
          </a:p>
        </p:txBody>
      </p:sp>
      <p:sp>
        <p:nvSpPr>
          <p:cNvPr id="3" name="Rounded Rectangle 2"/>
          <p:cNvSpPr/>
          <p:nvPr/>
        </p:nvSpPr>
        <p:spPr>
          <a:xfrm>
            <a:off x="142844" y="3208404"/>
            <a:ext cx="2000264"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FOCUS AREAS</a:t>
            </a:r>
            <a:endParaRPr lang="en-US" dirty="0">
              <a:solidFill>
                <a:schemeClr val="tx1"/>
              </a:solidFill>
            </a:endParaRPr>
          </a:p>
        </p:txBody>
      </p:sp>
      <p:sp>
        <p:nvSpPr>
          <p:cNvPr id="4" name="Rounded Rectangle 3"/>
          <p:cNvSpPr/>
          <p:nvPr/>
        </p:nvSpPr>
        <p:spPr>
          <a:xfrm>
            <a:off x="2428860" y="1052736"/>
            <a:ext cx="192882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Water</a:t>
            </a:r>
          </a:p>
        </p:txBody>
      </p:sp>
      <p:pic>
        <p:nvPicPr>
          <p:cNvPr id="5" name="Picture 1"/>
          <p:cNvPicPr>
            <a:picLocks noChangeAspect="1" noChangeArrowheads="1"/>
          </p:cNvPicPr>
          <p:nvPr/>
        </p:nvPicPr>
        <p:blipFill>
          <a:blip r:embed="rId3" cstate="screen"/>
          <a:srcRect/>
          <a:stretch>
            <a:fillRect/>
          </a:stretch>
        </p:blipFill>
        <p:spPr bwMode="auto">
          <a:xfrm>
            <a:off x="4572000" y="1071546"/>
            <a:ext cx="4429156" cy="1742011"/>
          </a:xfrm>
          <a:prstGeom prst="rect">
            <a:avLst/>
          </a:prstGeom>
          <a:noFill/>
          <a:ln w="9525">
            <a:noFill/>
            <a:miter lim="800000"/>
            <a:headEnd/>
            <a:tailEnd/>
          </a:ln>
          <a:effectLst/>
        </p:spPr>
      </p:pic>
      <p:sp>
        <p:nvSpPr>
          <p:cNvPr id="6" name="TextBox 5"/>
          <p:cNvSpPr txBox="1"/>
          <p:nvPr/>
        </p:nvSpPr>
        <p:spPr>
          <a:xfrm>
            <a:off x="4786314" y="1071546"/>
            <a:ext cx="2000264" cy="261610"/>
          </a:xfrm>
          <a:prstGeom prst="rect">
            <a:avLst/>
          </a:prstGeom>
          <a:noFill/>
        </p:spPr>
        <p:txBody>
          <a:bodyPr wrap="square" rtlCol="0">
            <a:spAutoFit/>
          </a:bodyPr>
          <a:lstStyle/>
          <a:p>
            <a:r>
              <a:rPr lang="en-US" sz="1100" dirty="0" smtClean="0"/>
              <a:t>Sources of water</a:t>
            </a:r>
            <a:endParaRPr lang="en-US" sz="1100" dirty="0"/>
          </a:p>
        </p:txBody>
      </p:sp>
      <p:sp>
        <p:nvSpPr>
          <p:cNvPr id="7" name="Rounded Rectangle 6"/>
          <p:cNvSpPr/>
          <p:nvPr/>
        </p:nvSpPr>
        <p:spPr>
          <a:xfrm>
            <a:off x="2428860" y="1772816"/>
            <a:ext cx="192882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Transport</a:t>
            </a:r>
          </a:p>
        </p:txBody>
      </p:sp>
      <p:pic>
        <p:nvPicPr>
          <p:cNvPr id="8" name="Picture 6" descr="http://img137.imageshack.us/img137/8578/brtsphasing.jpg"/>
          <p:cNvPicPr>
            <a:picLocks noChangeAspect="1" noChangeArrowheads="1"/>
          </p:cNvPicPr>
          <p:nvPr/>
        </p:nvPicPr>
        <p:blipFill>
          <a:blip r:embed="rId4" cstate="screen"/>
          <a:srcRect/>
          <a:stretch>
            <a:fillRect/>
          </a:stretch>
        </p:blipFill>
        <p:spPr bwMode="auto">
          <a:xfrm>
            <a:off x="4429124" y="1714488"/>
            <a:ext cx="4754103" cy="3357586"/>
          </a:xfrm>
          <a:prstGeom prst="rect">
            <a:avLst/>
          </a:prstGeom>
          <a:noFill/>
        </p:spPr>
      </p:pic>
      <p:sp>
        <p:nvSpPr>
          <p:cNvPr id="9" name="Rounded Rectangle 8"/>
          <p:cNvSpPr/>
          <p:nvPr/>
        </p:nvSpPr>
        <p:spPr>
          <a:xfrm>
            <a:off x="2428860" y="2492896"/>
            <a:ext cx="192882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Land use planning</a:t>
            </a:r>
          </a:p>
        </p:txBody>
      </p:sp>
      <p:pic>
        <p:nvPicPr>
          <p:cNvPr id="10" name="Picture 2"/>
          <p:cNvPicPr>
            <a:picLocks noChangeAspect="1" noChangeArrowheads="1"/>
          </p:cNvPicPr>
          <p:nvPr/>
        </p:nvPicPr>
        <p:blipFill>
          <a:blip r:embed="rId5" cstate="screen"/>
          <a:srcRect/>
          <a:stretch>
            <a:fillRect/>
          </a:stretch>
        </p:blipFill>
        <p:spPr bwMode="auto">
          <a:xfrm>
            <a:off x="4500562" y="2500306"/>
            <a:ext cx="3219450" cy="2933700"/>
          </a:xfrm>
          <a:prstGeom prst="rect">
            <a:avLst/>
          </a:prstGeom>
          <a:noFill/>
          <a:ln w="9525">
            <a:noFill/>
            <a:miter lim="800000"/>
            <a:headEnd/>
            <a:tailEnd/>
          </a:ln>
          <a:effectLst/>
        </p:spPr>
      </p:pic>
      <p:sp>
        <p:nvSpPr>
          <p:cNvPr id="11" name="Rounded Rectangle 10"/>
          <p:cNvSpPr/>
          <p:nvPr/>
        </p:nvSpPr>
        <p:spPr>
          <a:xfrm>
            <a:off x="2428860" y="3212976"/>
            <a:ext cx="192882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Flood </a:t>
            </a:r>
          </a:p>
        </p:txBody>
      </p:sp>
      <p:pic>
        <p:nvPicPr>
          <p:cNvPr id="12" name="Picture 3"/>
          <p:cNvPicPr>
            <a:picLocks noChangeAspect="1" noChangeArrowheads="1"/>
          </p:cNvPicPr>
          <p:nvPr/>
        </p:nvPicPr>
        <p:blipFill>
          <a:blip r:embed="rId6" cstate="screen"/>
          <a:srcRect t="6579"/>
          <a:stretch>
            <a:fillRect/>
          </a:stretch>
        </p:blipFill>
        <p:spPr bwMode="auto">
          <a:xfrm>
            <a:off x="4572000" y="3214686"/>
            <a:ext cx="4080809" cy="3643314"/>
          </a:xfrm>
          <a:prstGeom prst="rect">
            <a:avLst/>
          </a:prstGeom>
          <a:noFill/>
          <a:ln w="9525">
            <a:noFill/>
            <a:miter lim="800000"/>
            <a:headEnd/>
            <a:tailEnd/>
          </a:ln>
          <a:effectLst/>
        </p:spPr>
      </p:pic>
      <p:sp>
        <p:nvSpPr>
          <p:cNvPr id="13" name="Rounded Rectangle 12"/>
          <p:cNvSpPr/>
          <p:nvPr/>
        </p:nvSpPr>
        <p:spPr>
          <a:xfrm>
            <a:off x="2428860" y="3933056"/>
            <a:ext cx="192882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Solid waste</a:t>
            </a:r>
          </a:p>
        </p:txBody>
      </p:sp>
      <p:pic>
        <p:nvPicPr>
          <p:cNvPr id="14" name="Picture 5" descr="http://www.outlookindia.com/images/surat_garbage_truck_20041011.jpg"/>
          <p:cNvPicPr>
            <a:picLocks noChangeAspect="1" noChangeArrowheads="1"/>
          </p:cNvPicPr>
          <p:nvPr/>
        </p:nvPicPr>
        <p:blipFill>
          <a:blip r:embed="rId7" cstate="screen"/>
          <a:srcRect/>
          <a:stretch>
            <a:fillRect/>
          </a:stretch>
        </p:blipFill>
        <p:spPr bwMode="auto">
          <a:xfrm>
            <a:off x="4572000" y="3857628"/>
            <a:ext cx="3524250" cy="2371726"/>
          </a:xfrm>
          <a:prstGeom prst="rect">
            <a:avLst/>
          </a:prstGeom>
          <a:noFill/>
        </p:spPr>
      </p:pic>
      <p:sp>
        <p:nvSpPr>
          <p:cNvPr id="15" name="Rounded Rectangle 14"/>
          <p:cNvSpPr/>
          <p:nvPr/>
        </p:nvSpPr>
        <p:spPr>
          <a:xfrm>
            <a:off x="2428860" y="4653136"/>
            <a:ext cx="192882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Public health</a:t>
            </a:r>
          </a:p>
        </p:txBody>
      </p:sp>
      <p:grpSp>
        <p:nvGrpSpPr>
          <p:cNvPr id="18" name="Group 17"/>
          <p:cNvGrpSpPr/>
          <p:nvPr/>
        </p:nvGrpSpPr>
        <p:grpSpPr>
          <a:xfrm>
            <a:off x="4572000" y="2857496"/>
            <a:ext cx="3295650" cy="2438400"/>
            <a:chOff x="4572000" y="2857496"/>
            <a:chExt cx="3295650" cy="2438400"/>
          </a:xfrm>
        </p:grpSpPr>
        <p:pic>
          <p:nvPicPr>
            <p:cNvPr id="16" name="Picture 6"/>
            <p:cNvPicPr>
              <a:picLocks noChangeAspect="1" noChangeArrowheads="1"/>
            </p:cNvPicPr>
            <p:nvPr/>
          </p:nvPicPr>
          <p:blipFill>
            <a:blip r:embed="rId8" cstate="screen"/>
            <a:srcRect/>
            <a:stretch>
              <a:fillRect/>
            </a:stretch>
          </p:blipFill>
          <p:spPr bwMode="auto">
            <a:xfrm>
              <a:off x="4572000" y="2857496"/>
              <a:ext cx="3295650" cy="2438400"/>
            </a:xfrm>
            <a:prstGeom prst="rect">
              <a:avLst/>
            </a:prstGeom>
            <a:noFill/>
            <a:ln w="9525">
              <a:noFill/>
              <a:miter lim="800000"/>
              <a:headEnd/>
              <a:tailEnd/>
            </a:ln>
            <a:effectLst/>
          </p:spPr>
        </p:pic>
        <p:sp>
          <p:nvSpPr>
            <p:cNvPr id="17" name="TextBox 16"/>
            <p:cNvSpPr txBox="1"/>
            <p:nvPr/>
          </p:nvSpPr>
          <p:spPr>
            <a:xfrm>
              <a:off x="4643438" y="3000372"/>
              <a:ext cx="2000264" cy="261610"/>
            </a:xfrm>
            <a:prstGeom prst="rect">
              <a:avLst/>
            </a:prstGeom>
            <a:noFill/>
          </p:spPr>
          <p:txBody>
            <a:bodyPr wrap="square" rtlCol="0">
              <a:spAutoFit/>
            </a:bodyPr>
            <a:lstStyle/>
            <a:p>
              <a:r>
                <a:rPr lang="en-US" sz="1100" dirty="0" smtClean="0"/>
                <a:t>Malaria affected ares</a:t>
              </a:r>
              <a:endParaRPr lang="en-US" sz="1100" dirty="0"/>
            </a:p>
          </p:txBody>
        </p:sp>
      </p:grpSp>
      <p:sp>
        <p:nvSpPr>
          <p:cNvPr id="19" name="Rounded Rectangle 18"/>
          <p:cNvSpPr/>
          <p:nvPr/>
        </p:nvSpPr>
        <p:spPr>
          <a:xfrm>
            <a:off x="2428860" y="5373216"/>
            <a:ext cx="192882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Energy</a:t>
            </a:r>
          </a:p>
        </p:txBody>
      </p:sp>
      <p:pic>
        <p:nvPicPr>
          <p:cNvPr id="78850" name="Picture 2" descr="http://www.natureliving.org/wp-content/uploads/2009/11/main_img_63.jpg"/>
          <p:cNvPicPr>
            <a:picLocks noChangeAspect="1" noChangeArrowheads="1"/>
          </p:cNvPicPr>
          <p:nvPr/>
        </p:nvPicPr>
        <p:blipFill>
          <a:blip r:embed="rId9" cstate="screen"/>
          <a:srcRect/>
          <a:stretch>
            <a:fillRect/>
          </a:stretch>
        </p:blipFill>
        <p:spPr bwMode="auto">
          <a:xfrm>
            <a:off x="4572000" y="3000372"/>
            <a:ext cx="3921312" cy="3006705"/>
          </a:xfrm>
          <a:prstGeom prst="rect">
            <a:avLst/>
          </a:prstGeom>
          <a:noFill/>
        </p:spPr>
      </p:pic>
      <p:sp>
        <p:nvSpPr>
          <p:cNvPr id="22" name="Rounded Rectangle 21"/>
          <p:cNvSpPr/>
          <p:nvPr/>
        </p:nvSpPr>
        <p:spPr>
          <a:xfrm>
            <a:off x="214282" y="1071546"/>
            <a:ext cx="2357454"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PHASES</a:t>
            </a:r>
            <a:endParaRPr lang="en-US" dirty="0">
              <a:solidFill>
                <a:schemeClr val="tx1"/>
              </a:solidFill>
            </a:endParaRPr>
          </a:p>
        </p:txBody>
      </p:sp>
      <p:sp>
        <p:nvSpPr>
          <p:cNvPr id="23" name="Rounded Rectangle 22"/>
          <p:cNvSpPr/>
          <p:nvPr/>
        </p:nvSpPr>
        <p:spPr>
          <a:xfrm>
            <a:off x="857224" y="1857364"/>
            <a:ext cx="2428892"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Variability &amp; change</a:t>
            </a:r>
          </a:p>
        </p:txBody>
      </p:sp>
      <p:sp>
        <p:nvSpPr>
          <p:cNvPr id="24" name="Rounded Rectangle 23"/>
          <p:cNvSpPr/>
          <p:nvPr/>
        </p:nvSpPr>
        <p:spPr>
          <a:xfrm>
            <a:off x="3428992" y="1857364"/>
            <a:ext cx="4143404"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Urbanization, Poverty, Climate change</a:t>
            </a:r>
          </a:p>
        </p:txBody>
      </p:sp>
      <p:pic>
        <p:nvPicPr>
          <p:cNvPr id="78851" name="Picture 3"/>
          <p:cNvPicPr>
            <a:picLocks noChangeAspect="1" noChangeArrowheads="1"/>
          </p:cNvPicPr>
          <p:nvPr/>
        </p:nvPicPr>
        <p:blipFill>
          <a:blip r:embed="rId10" cstate="screen"/>
          <a:srcRect/>
          <a:stretch>
            <a:fillRect/>
          </a:stretch>
        </p:blipFill>
        <p:spPr bwMode="auto">
          <a:xfrm>
            <a:off x="1500166" y="2571744"/>
            <a:ext cx="5124450" cy="3838575"/>
          </a:xfrm>
          <a:prstGeom prst="rect">
            <a:avLst/>
          </a:prstGeom>
          <a:noFill/>
          <a:ln w="9525">
            <a:noFill/>
            <a:miter lim="800000"/>
            <a:headEnd/>
            <a:tailEnd/>
          </a:ln>
          <a:effectLst/>
        </p:spPr>
      </p:pic>
      <p:sp>
        <p:nvSpPr>
          <p:cNvPr id="26" name="Rounded Rectangle 25"/>
          <p:cNvSpPr/>
          <p:nvPr/>
        </p:nvSpPr>
        <p:spPr>
          <a:xfrm>
            <a:off x="857224" y="2571744"/>
            <a:ext cx="2428892"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Possible Impacts</a:t>
            </a:r>
          </a:p>
        </p:txBody>
      </p:sp>
      <p:sp>
        <p:nvSpPr>
          <p:cNvPr id="27" name="Rounded Rectangle 26"/>
          <p:cNvSpPr/>
          <p:nvPr/>
        </p:nvSpPr>
        <p:spPr>
          <a:xfrm>
            <a:off x="3428992" y="2571744"/>
            <a:ext cx="4143404"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Physical, social, Economic</a:t>
            </a:r>
          </a:p>
        </p:txBody>
      </p:sp>
      <p:grpSp>
        <p:nvGrpSpPr>
          <p:cNvPr id="30" name="Group 29"/>
          <p:cNvGrpSpPr/>
          <p:nvPr/>
        </p:nvGrpSpPr>
        <p:grpSpPr>
          <a:xfrm>
            <a:off x="2571736" y="3357562"/>
            <a:ext cx="3286148" cy="3380038"/>
            <a:chOff x="2571736" y="3357562"/>
            <a:chExt cx="3286148" cy="3380038"/>
          </a:xfrm>
        </p:grpSpPr>
        <p:pic>
          <p:nvPicPr>
            <p:cNvPr id="78852" name="Picture 4"/>
            <p:cNvPicPr>
              <a:picLocks noChangeAspect="1" noChangeArrowheads="1"/>
            </p:cNvPicPr>
            <p:nvPr/>
          </p:nvPicPr>
          <p:blipFill>
            <a:blip r:embed="rId11" cstate="screen"/>
            <a:srcRect/>
            <a:stretch>
              <a:fillRect/>
            </a:stretch>
          </p:blipFill>
          <p:spPr bwMode="auto">
            <a:xfrm>
              <a:off x="2571736" y="3357562"/>
              <a:ext cx="3286148" cy="3380038"/>
            </a:xfrm>
            <a:prstGeom prst="rect">
              <a:avLst/>
            </a:prstGeom>
            <a:noFill/>
            <a:ln w="9525">
              <a:noFill/>
              <a:miter lim="800000"/>
              <a:headEnd/>
              <a:tailEnd/>
            </a:ln>
            <a:effectLst/>
          </p:spPr>
        </p:pic>
        <p:sp>
          <p:nvSpPr>
            <p:cNvPr id="29" name="TextBox 28"/>
            <p:cNvSpPr txBox="1"/>
            <p:nvPr/>
          </p:nvSpPr>
          <p:spPr>
            <a:xfrm>
              <a:off x="2714612" y="3500438"/>
              <a:ext cx="1143008" cy="523220"/>
            </a:xfrm>
            <a:prstGeom prst="rect">
              <a:avLst/>
            </a:prstGeom>
            <a:noFill/>
          </p:spPr>
          <p:txBody>
            <a:bodyPr wrap="square" rtlCol="0">
              <a:spAutoFit/>
            </a:bodyPr>
            <a:lstStyle/>
            <a:p>
              <a:r>
                <a:rPr lang="en-US" sz="1400" dirty="0" smtClean="0"/>
                <a:t>Slum locations</a:t>
              </a:r>
              <a:endParaRPr lang="en-US" sz="1400" dirty="0"/>
            </a:p>
          </p:txBody>
        </p:sp>
      </p:grpSp>
      <p:sp>
        <p:nvSpPr>
          <p:cNvPr id="31" name="Rounded Rectangle 30"/>
          <p:cNvSpPr/>
          <p:nvPr/>
        </p:nvSpPr>
        <p:spPr>
          <a:xfrm>
            <a:off x="857224" y="3352432"/>
            <a:ext cx="2428892"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Evaluation &amp; assessment</a:t>
            </a:r>
          </a:p>
        </p:txBody>
      </p:sp>
      <p:sp>
        <p:nvSpPr>
          <p:cNvPr id="32" name="Rounded Rectangle 31"/>
          <p:cNvSpPr/>
          <p:nvPr/>
        </p:nvSpPr>
        <p:spPr>
          <a:xfrm>
            <a:off x="3428992" y="3352432"/>
            <a:ext cx="4143404"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Vulnerability, capacity, constraints</a:t>
            </a:r>
          </a:p>
        </p:txBody>
      </p:sp>
      <p:pic>
        <p:nvPicPr>
          <p:cNvPr id="33" name="Picture 2"/>
          <p:cNvPicPr>
            <a:picLocks noChangeAspect="1" noChangeArrowheads="1"/>
          </p:cNvPicPr>
          <p:nvPr/>
        </p:nvPicPr>
        <p:blipFill>
          <a:blip r:embed="rId12" cstate="screen"/>
          <a:srcRect/>
          <a:stretch>
            <a:fillRect/>
          </a:stretch>
        </p:blipFill>
        <p:spPr bwMode="auto">
          <a:xfrm>
            <a:off x="4071934" y="4033822"/>
            <a:ext cx="3270451" cy="2824178"/>
          </a:xfrm>
          <a:prstGeom prst="rect">
            <a:avLst/>
          </a:prstGeom>
          <a:noFill/>
          <a:ln w="9525">
            <a:noFill/>
            <a:miter lim="800000"/>
            <a:headEnd/>
            <a:tailEnd/>
          </a:ln>
        </p:spPr>
      </p:pic>
      <p:sp>
        <p:nvSpPr>
          <p:cNvPr id="34" name="Rounded Rectangle 33"/>
          <p:cNvSpPr/>
          <p:nvPr/>
        </p:nvSpPr>
        <p:spPr>
          <a:xfrm>
            <a:off x="857224" y="4138250"/>
            <a:ext cx="2428892"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Strategies</a:t>
            </a:r>
          </a:p>
        </p:txBody>
      </p:sp>
      <p:sp>
        <p:nvSpPr>
          <p:cNvPr id="35" name="Rounded Rectangle 34"/>
          <p:cNvSpPr/>
          <p:nvPr/>
        </p:nvSpPr>
        <p:spPr>
          <a:xfrm>
            <a:off x="3428992" y="4138250"/>
            <a:ext cx="4143404"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Short term, Mid term, Long term</a:t>
            </a:r>
          </a:p>
        </p:txBody>
      </p:sp>
      <p:pic>
        <p:nvPicPr>
          <p:cNvPr id="37" name="Picture 3"/>
          <p:cNvPicPr>
            <a:picLocks noChangeAspect="1" noChangeArrowheads="1"/>
          </p:cNvPicPr>
          <p:nvPr/>
        </p:nvPicPr>
        <p:blipFill>
          <a:blip r:embed="rId13" cstate="screen"/>
          <a:srcRect/>
          <a:stretch>
            <a:fillRect/>
          </a:stretch>
        </p:blipFill>
        <p:spPr bwMode="auto">
          <a:xfrm>
            <a:off x="3643306" y="5212104"/>
            <a:ext cx="1843565" cy="1645920"/>
          </a:xfrm>
          <a:prstGeom prst="rect">
            <a:avLst/>
          </a:prstGeom>
          <a:noFill/>
          <a:ln w="9525">
            <a:noFill/>
            <a:miter lim="800000"/>
            <a:headEnd/>
            <a:tailEnd/>
          </a:ln>
          <a:effectLst/>
        </p:spPr>
      </p:pic>
      <p:pic>
        <p:nvPicPr>
          <p:cNvPr id="38" name="Picture 2"/>
          <p:cNvPicPr>
            <a:picLocks noChangeAspect="1" noChangeArrowheads="1"/>
          </p:cNvPicPr>
          <p:nvPr/>
        </p:nvPicPr>
        <p:blipFill>
          <a:blip r:embed="rId14" cstate="screen"/>
          <a:srcRect/>
          <a:stretch>
            <a:fillRect/>
          </a:stretch>
        </p:blipFill>
        <p:spPr bwMode="auto">
          <a:xfrm>
            <a:off x="7042168" y="5212104"/>
            <a:ext cx="2101832" cy="1645920"/>
          </a:xfrm>
          <a:prstGeom prst="rect">
            <a:avLst/>
          </a:prstGeom>
          <a:noFill/>
          <a:ln w="9525">
            <a:noFill/>
            <a:miter lim="800000"/>
            <a:headEnd/>
            <a:tailEnd/>
          </a:ln>
          <a:effectLst/>
        </p:spPr>
      </p:pic>
      <p:pic>
        <p:nvPicPr>
          <p:cNvPr id="39" name="Picture 2"/>
          <p:cNvPicPr>
            <a:picLocks noChangeAspect="1" noChangeArrowheads="1"/>
          </p:cNvPicPr>
          <p:nvPr/>
        </p:nvPicPr>
        <p:blipFill>
          <a:blip r:embed="rId15" cstate="screen"/>
          <a:srcRect/>
          <a:stretch>
            <a:fillRect/>
          </a:stretch>
        </p:blipFill>
        <p:spPr bwMode="auto">
          <a:xfrm>
            <a:off x="5357818" y="5212104"/>
            <a:ext cx="1906006" cy="1645920"/>
          </a:xfrm>
          <a:prstGeom prst="rect">
            <a:avLst/>
          </a:prstGeom>
          <a:noFill/>
          <a:ln w="9525">
            <a:noFill/>
            <a:miter lim="800000"/>
            <a:headEnd/>
            <a:tailEnd/>
          </a:ln>
        </p:spPr>
      </p:pic>
      <p:pic>
        <p:nvPicPr>
          <p:cNvPr id="40" name="Picture 4"/>
          <p:cNvPicPr>
            <a:picLocks noChangeAspect="1" noChangeArrowheads="1"/>
          </p:cNvPicPr>
          <p:nvPr/>
        </p:nvPicPr>
        <p:blipFill>
          <a:blip r:embed="rId16" cstate="screen"/>
          <a:srcRect/>
          <a:stretch>
            <a:fillRect/>
          </a:stretch>
        </p:blipFill>
        <p:spPr bwMode="auto">
          <a:xfrm>
            <a:off x="0" y="5214950"/>
            <a:ext cx="1792419" cy="1643050"/>
          </a:xfrm>
          <a:prstGeom prst="rect">
            <a:avLst/>
          </a:prstGeom>
          <a:noFill/>
          <a:ln w="9525">
            <a:noFill/>
            <a:miter lim="800000"/>
            <a:headEnd/>
            <a:tailEnd/>
          </a:ln>
          <a:effectLst/>
        </p:spPr>
      </p:pic>
      <p:pic>
        <p:nvPicPr>
          <p:cNvPr id="41" name="Picture 2" descr="http://www.natureliving.org/wp-content/uploads/2009/11/main_img_63.jpg"/>
          <p:cNvPicPr>
            <a:picLocks noChangeAspect="1" noChangeArrowheads="1"/>
          </p:cNvPicPr>
          <p:nvPr/>
        </p:nvPicPr>
        <p:blipFill>
          <a:blip r:embed="rId17" cstate="screen"/>
          <a:srcRect/>
          <a:stretch>
            <a:fillRect/>
          </a:stretch>
        </p:blipFill>
        <p:spPr bwMode="auto">
          <a:xfrm>
            <a:off x="1714480" y="5212104"/>
            <a:ext cx="2146591" cy="1645920"/>
          </a:xfrm>
          <a:prstGeom prst="rect">
            <a:avLst/>
          </a:prstGeom>
          <a:noFill/>
        </p:spPr>
      </p:pic>
      <p:sp>
        <p:nvSpPr>
          <p:cNvPr id="42" name="TextBox 41"/>
          <p:cNvSpPr txBox="1"/>
          <p:nvPr/>
        </p:nvSpPr>
        <p:spPr>
          <a:xfrm>
            <a:off x="6215042" y="4929198"/>
            <a:ext cx="2928958" cy="230832"/>
          </a:xfrm>
          <a:prstGeom prst="rect">
            <a:avLst/>
          </a:prstGeom>
          <a:noFill/>
        </p:spPr>
        <p:txBody>
          <a:bodyPr wrap="square" rtlCol="0">
            <a:spAutoFit/>
          </a:bodyPr>
          <a:lstStyle/>
          <a:p>
            <a:r>
              <a:rPr lang="en-US" sz="900" dirty="0" smtClean="0"/>
              <a:t>Source:ACCRN (2011), Surat city resilience strategies, SMC</a:t>
            </a:r>
            <a:endParaRPr lang="en-US" sz="900" dirty="0"/>
          </a:p>
        </p:txBody>
      </p:sp>
      <p:pic>
        <p:nvPicPr>
          <p:cNvPr id="43" name="Picture 42"/>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8"/>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885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9"/>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3"/>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5"/>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78850"/>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885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78851"/>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30"/>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33"/>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4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37"/>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animBg="1"/>
      <p:bldP spid="4" grpId="1" animBg="1"/>
      <p:bldP spid="6" grpId="0"/>
      <p:bldP spid="6" grpId="1"/>
      <p:bldP spid="7" grpId="0" animBg="1"/>
      <p:bldP spid="7" grpId="1" animBg="1"/>
      <p:bldP spid="9" grpId="0" animBg="1"/>
      <p:bldP spid="9" grpId="1" animBg="1"/>
      <p:bldP spid="11" grpId="0" animBg="1"/>
      <p:bldP spid="11" grpId="1" animBg="1"/>
      <p:bldP spid="13" grpId="0" animBg="1"/>
      <p:bldP spid="13" grpId="1" animBg="1"/>
      <p:bldP spid="15" grpId="0" animBg="1"/>
      <p:bldP spid="15" grpId="1" animBg="1"/>
      <p:bldP spid="19" grpId="0" animBg="1"/>
      <p:bldP spid="19" grpId="1" animBg="1"/>
      <p:bldP spid="22" grpId="0" animBg="1"/>
      <p:bldP spid="23" grpId="0" animBg="1"/>
      <p:bldP spid="24" grpId="0" animBg="1"/>
      <p:bldP spid="26" grpId="0" animBg="1"/>
      <p:bldP spid="27" grpId="0" animBg="1"/>
      <p:bldP spid="31" grpId="0" animBg="1"/>
      <p:bldP spid="32" grpId="0" animBg="1"/>
      <p:bldP spid="34" grpId="0" animBg="1"/>
      <p:bldP spid="35" grpId="0" animBg="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944"/>
            <a:ext cx="9144000" cy="908720"/>
          </a:xfrm>
        </p:spPr>
        <p:txBody>
          <a:bodyPr/>
          <a:lstStyle/>
          <a:p>
            <a:r>
              <a:rPr lang="en-US" dirty="0" smtClean="0"/>
              <a:t>Sectoral  Initiatives &amp; Actions</a:t>
            </a:r>
            <a:endParaRPr lang="en-IN" dirty="0"/>
          </a:p>
        </p:txBody>
      </p:sp>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pic>
        <p:nvPicPr>
          <p:cNvPr id="9" name="Picture 10" descr="http://www.regalenclave.com/images/mumbai_03.jpg"/>
          <p:cNvPicPr>
            <a:picLocks noChangeAspect="1" noChangeArrowheads="1"/>
          </p:cNvPicPr>
          <p:nvPr/>
        </p:nvPicPr>
        <p:blipFill>
          <a:blip r:embed="rId3" cstate="print"/>
          <a:srcRect l="10000" t="13393" r="4999" b="12946"/>
          <a:stretch>
            <a:fillRect/>
          </a:stretch>
        </p:blipFill>
        <p:spPr bwMode="auto">
          <a:xfrm>
            <a:off x="7315200" y="5674659"/>
            <a:ext cx="1828800" cy="1183341"/>
          </a:xfrm>
          <a:prstGeom prst="rect">
            <a:avLst/>
          </a:prstGeom>
          <a:noFill/>
        </p:spPr>
      </p:pic>
      <p:sp>
        <p:nvSpPr>
          <p:cNvPr id="10" name="Rounded Rectangle 9"/>
          <p:cNvSpPr/>
          <p:nvPr/>
        </p:nvSpPr>
        <p:spPr>
          <a:xfrm>
            <a:off x="714348" y="1071546"/>
            <a:ext cx="2357454"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MMR</a:t>
            </a:r>
            <a:endParaRPr lang="en-US" dirty="0">
              <a:solidFill>
                <a:schemeClr val="tx1"/>
              </a:solidFill>
            </a:endParaRPr>
          </a:p>
        </p:txBody>
      </p:sp>
      <p:sp>
        <p:nvSpPr>
          <p:cNvPr id="11" name="Rounded Rectangle 10"/>
          <p:cNvSpPr/>
          <p:nvPr/>
        </p:nvSpPr>
        <p:spPr>
          <a:xfrm>
            <a:off x="1357290" y="1857364"/>
            <a:ext cx="4214842"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45 million trips/day</a:t>
            </a:r>
          </a:p>
        </p:txBody>
      </p:sp>
      <p:sp>
        <p:nvSpPr>
          <p:cNvPr id="12" name="Rounded Rectangle 11"/>
          <p:cNvSpPr/>
          <p:nvPr/>
        </p:nvSpPr>
        <p:spPr>
          <a:xfrm>
            <a:off x="1357290" y="2571744"/>
            <a:ext cx="4214842"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 Trip length – 14Km</a:t>
            </a:r>
          </a:p>
        </p:txBody>
      </p:sp>
      <p:sp>
        <p:nvSpPr>
          <p:cNvPr id="13" name="Rounded Rectangle 12"/>
          <p:cNvSpPr/>
          <p:nvPr/>
        </p:nvSpPr>
        <p:spPr>
          <a:xfrm>
            <a:off x="1357290" y="3280994"/>
            <a:ext cx="4214842" cy="86238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Vehicular congestion – 375/Lane/km</a:t>
            </a:r>
          </a:p>
          <a:p>
            <a:pPr marL="63500" lvl="1" algn="ctr"/>
            <a:r>
              <a:rPr lang="en-US" sz="1600" dirty="0" smtClean="0">
                <a:solidFill>
                  <a:schemeClr val="tx1"/>
                </a:solidFill>
              </a:rPr>
              <a:t>Target – 112/Lane/km</a:t>
            </a:r>
          </a:p>
        </p:txBody>
      </p:sp>
      <p:sp>
        <p:nvSpPr>
          <p:cNvPr id="14" name="Rounded Rectangle 13"/>
          <p:cNvSpPr/>
          <p:nvPr/>
        </p:nvSpPr>
        <p:spPr>
          <a:xfrm>
            <a:off x="1357290" y="4214818"/>
            <a:ext cx="4214842" cy="100013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Railways – 500people/compartment</a:t>
            </a:r>
          </a:p>
          <a:p>
            <a:pPr marL="63500" lvl="1" algn="ctr"/>
            <a:r>
              <a:rPr lang="en-US" sz="1600" dirty="0" smtClean="0">
                <a:solidFill>
                  <a:schemeClr val="tx1"/>
                </a:solidFill>
              </a:rPr>
              <a:t>Target – 195people/compartment</a:t>
            </a:r>
          </a:p>
        </p:txBody>
      </p:sp>
      <p:sp>
        <p:nvSpPr>
          <p:cNvPr id="15" name="TextBox 14"/>
          <p:cNvSpPr txBox="1"/>
          <p:nvPr/>
        </p:nvSpPr>
        <p:spPr>
          <a:xfrm>
            <a:off x="285720" y="6488668"/>
            <a:ext cx="6643734" cy="369332"/>
          </a:xfrm>
          <a:prstGeom prst="rect">
            <a:avLst/>
          </a:prstGeom>
          <a:noFill/>
        </p:spPr>
        <p:txBody>
          <a:bodyPr wrap="square" rtlCol="0">
            <a:spAutoFit/>
          </a:bodyPr>
          <a:lstStyle/>
          <a:p>
            <a:pPr algn="r"/>
            <a:r>
              <a:rPr lang="en-US" sz="900" dirty="0" smtClean="0"/>
              <a:t>Source: </a:t>
            </a:r>
          </a:p>
          <a:p>
            <a:pPr algn="r"/>
            <a:r>
              <a:rPr lang="en-US" sz="900" dirty="0" smtClean="0"/>
              <a:t>McKinsey and Bombay first(2003), Vision Mumbai: Transforming Mumbai  into a world-class city, New Delhi</a:t>
            </a:r>
            <a:endParaRPr lang="en-US" sz="900" dirty="0"/>
          </a:p>
        </p:txBody>
      </p:sp>
      <p:pic>
        <p:nvPicPr>
          <p:cNvPr id="16" name="Picture 2" descr="http://1.bp.blogspot.com/-xTFBfa5DA94/T00UjM6cHGI/AAAAAAAABy4/s0qxXF7-tm0/s1600/train.jpg"/>
          <p:cNvPicPr>
            <a:picLocks noChangeAspect="1" noChangeArrowheads="1"/>
          </p:cNvPicPr>
          <p:nvPr/>
        </p:nvPicPr>
        <p:blipFill>
          <a:blip r:embed="rId4" cstate="print"/>
          <a:srcRect/>
          <a:stretch>
            <a:fillRect/>
          </a:stretch>
        </p:blipFill>
        <p:spPr bwMode="auto">
          <a:xfrm>
            <a:off x="7315200" y="928670"/>
            <a:ext cx="1828800" cy="1285884"/>
          </a:xfrm>
          <a:prstGeom prst="rect">
            <a:avLst/>
          </a:prstGeom>
          <a:noFill/>
        </p:spPr>
      </p:pic>
      <p:pic>
        <p:nvPicPr>
          <p:cNvPr id="17" name="Picture 4" descr="http://blog.zanilhyder.info/wp-content/uploads/2009/11/mumbai.jpg"/>
          <p:cNvPicPr>
            <a:picLocks noChangeAspect="1" noChangeArrowheads="1"/>
          </p:cNvPicPr>
          <p:nvPr/>
        </p:nvPicPr>
        <p:blipFill>
          <a:blip r:embed="rId5" cstate="print"/>
          <a:srcRect/>
          <a:stretch>
            <a:fillRect/>
          </a:stretch>
        </p:blipFill>
        <p:spPr bwMode="auto">
          <a:xfrm>
            <a:off x="7315200" y="3357562"/>
            <a:ext cx="1828800" cy="1143008"/>
          </a:xfrm>
          <a:prstGeom prst="rect">
            <a:avLst/>
          </a:prstGeom>
          <a:noFill/>
        </p:spPr>
      </p:pic>
      <p:pic>
        <p:nvPicPr>
          <p:cNvPr id="18" name="Picture 6" descr="http://www.newsandreviews.in/media/blogs/Home/mumbai%20traffic.jpg"/>
          <p:cNvPicPr>
            <a:picLocks noChangeAspect="1" noChangeArrowheads="1"/>
          </p:cNvPicPr>
          <p:nvPr/>
        </p:nvPicPr>
        <p:blipFill>
          <a:blip r:embed="rId6" cstate="print"/>
          <a:srcRect/>
          <a:stretch>
            <a:fillRect/>
          </a:stretch>
        </p:blipFill>
        <p:spPr bwMode="auto">
          <a:xfrm>
            <a:off x="7315200" y="2214554"/>
            <a:ext cx="1828800" cy="1143008"/>
          </a:xfrm>
          <a:prstGeom prst="rect">
            <a:avLst/>
          </a:prstGeom>
          <a:noFill/>
        </p:spPr>
      </p:pic>
      <p:pic>
        <p:nvPicPr>
          <p:cNvPr id="19" name="Picture 8" descr="http://s1.aecdn.com/images/news/mumbai-may-get-25-billion-trans-harbour-bridge-before-2014-34066_1.jpg"/>
          <p:cNvPicPr>
            <a:picLocks noChangeAspect="1" noChangeArrowheads="1"/>
          </p:cNvPicPr>
          <p:nvPr/>
        </p:nvPicPr>
        <p:blipFill>
          <a:blip r:embed="rId7" cstate="print"/>
          <a:srcRect/>
          <a:stretch>
            <a:fillRect/>
          </a:stretch>
        </p:blipFill>
        <p:spPr bwMode="auto">
          <a:xfrm>
            <a:off x="7315200" y="4500570"/>
            <a:ext cx="1828800" cy="1285884"/>
          </a:xfrm>
          <a:prstGeom prst="rect">
            <a:avLst/>
          </a:prstGeom>
          <a:noFill/>
        </p:spPr>
      </p:pic>
      <p:sp>
        <p:nvSpPr>
          <p:cNvPr id="20" name="Rounded Rectangle 19"/>
          <p:cNvSpPr/>
          <p:nvPr/>
        </p:nvSpPr>
        <p:spPr>
          <a:xfrm>
            <a:off x="1357290" y="2571744"/>
            <a:ext cx="4214842"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Water transport</a:t>
            </a:r>
          </a:p>
        </p:txBody>
      </p:sp>
      <p:pic>
        <p:nvPicPr>
          <p:cNvPr id="21" name="Picture 2" descr="http://2.bp.blogspot.com/_4oBKlv5UVEA/SVhvA3Icf3I/AAAAAAAAD0M/CNYEYOVSgJI/s400/Bomwater.jpg"/>
          <p:cNvPicPr>
            <a:picLocks noChangeAspect="1" noChangeArrowheads="1"/>
          </p:cNvPicPr>
          <p:nvPr/>
        </p:nvPicPr>
        <p:blipFill>
          <a:blip r:embed="rId8" cstate="print"/>
          <a:srcRect/>
          <a:stretch>
            <a:fillRect/>
          </a:stretch>
        </p:blipFill>
        <p:spPr bwMode="auto">
          <a:xfrm>
            <a:off x="2643174" y="3286124"/>
            <a:ext cx="2905125" cy="3324226"/>
          </a:xfrm>
          <a:prstGeom prst="rect">
            <a:avLst/>
          </a:prstGeom>
          <a:noFill/>
        </p:spPr>
      </p:pic>
      <p:sp>
        <p:nvSpPr>
          <p:cNvPr id="22" name="Rounded Rectangle 21"/>
          <p:cNvSpPr/>
          <p:nvPr/>
        </p:nvSpPr>
        <p:spPr>
          <a:xfrm>
            <a:off x="1357290" y="1857364"/>
            <a:ext cx="4214842"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Mumbai metro, monorail</a:t>
            </a:r>
          </a:p>
        </p:txBody>
      </p:sp>
      <p:pic>
        <p:nvPicPr>
          <p:cNvPr id="23" name="Picture 4" descr="http://t2.gstatic.com/images?q=tbn:ANd9GcQPCn77mdM65xfkq6cfrZYfci1Uh__zN4KdJ5SRGJ-zQuOjL2raAdGZRJTJ"/>
          <p:cNvPicPr>
            <a:picLocks noChangeAspect="1" noChangeArrowheads="1"/>
          </p:cNvPicPr>
          <p:nvPr/>
        </p:nvPicPr>
        <p:blipFill>
          <a:blip r:embed="rId9" cstate="print"/>
          <a:srcRect/>
          <a:stretch>
            <a:fillRect/>
          </a:stretch>
        </p:blipFill>
        <p:spPr bwMode="auto">
          <a:xfrm>
            <a:off x="2643174" y="2571744"/>
            <a:ext cx="2838450" cy="1609726"/>
          </a:xfrm>
          <a:prstGeom prst="rect">
            <a:avLst/>
          </a:prstGeom>
          <a:noFill/>
        </p:spPr>
      </p:pic>
      <p:pic>
        <p:nvPicPr>
          <p:cNvPr id="24" name="Picture 23"/>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20"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pic>
        <p:nvPicPr>
          <p:cNvPr id="4" name="Picture 4" descr="http://lh4.ggpht.com/_Ek1QPFXmY80/TEcASZUvuQI/AAAAAAAAFYI/k5LebXIWSUE/tokyo_auto_7a.jpg"/>
          <p:cNvPicPr>
            <a:picLocks noChangeAspect="1" noChangeArrowheads="1"/>
          </p:cNvPicPr>
          <p:nvPr/>
        </p:nvPicPr>
        <p:blipFill>
          <a:blip r:embed="rId3" cstate="print"/>
          <a:srcRect/>
          <a:stretch>
            <a:fillRect/>
          </a:stretch>
        </p:blipFill>
        <p:spPr bwMode="auto">
          <a:xfrm>
            <a:off x="7315200" y="2000240"/>
            <a:ext cx="1828800" cy="1439466"/>
          </a:xfrm>
          <a:prstGeom prst="rect">
            <a:avLst/>
          </a:prstGeom>
          <a:noFill/>
        </p:spPr>
      </p:pic>
      <p:sp>
        <p:nvSpPr>
          <p:cNvPr id="5" name="Rounded Rectangle 4"/>
          <p:cNvSpPr/>
          <p:nvPr/>
        </p:nvSpPr>
        <p:spPr>
          <a:xfrm>
            <a:off x="142844" y="1000108"/>
            <a:ext cx="2357454"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ACTIONS</a:t>
            </a:r>
            <a:endParaRPr lang="en-US" dirty="0">
              <a:solidFill>
                <a:schemeClr val="tx1"/>
              </a:solidFill>
            </a:endParaRPr>
          </a:p>
        </p:txBody>
      </p:sp>
      <p:sp>
        <p:nvSpPr>
          <p:cNvPr id="6" name="Rounded Rectangle 5"/>
          <p:cNvSpPr/>
          <p:nvPr/>
        </p:nvSpPr>
        <p:spPr>
          <a:xfrm>
            <a:off x="500034" y="1780796"/>
            <a:ext cx="442915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Upgradation (More comfortable, technologically advanced) of existing railway coaches</a:t>
            </a:r>
            <a:r>
              <a:rPr lang="en-IN" sz="1600" baseline="30000" dirty="0" smtClean="0">
                <a:solidFill>
                  <a:schemeClr val="tx1"/>
                </a:solidFill>
              </a:rPr>
              <a:t>1</a:t>
            </a:r>
            <a:endParaRPr lang="en-US" sz="1600" baseline="30000" dirty="0" smtClean="0">
              <a:solidFill>
                <a:schemeClr val="tx1"/>
              </a:solidFill>
            </a:endParaRPr>
          </a:p>
        </p:txBody>
      </p:sp>
      <p:sp>
        <p:nvSpPr>
          <p:cNvPr id="7" name="Rounded Rectangle 6"/>
          <p:cNvSpPr/>
          <p:nvPr/>
        </p:nvSpPr>
        <p:spPr>
          <a:xfrm>
            <a:off x="5000628" y="1785926"/>
            <a:ext cx="192882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Kolkata</a:t>
            </a:r>
          </a:p>
        </p:txBody>
      </p:sp>
      <p:sp>
        <p:nvSpPr>
          <p:cNvPr id="8" name="Rounded Rectangle 7"/>
          <p:cNvSpPr/>
          <p:nvPr/>
        </p:nvSpPr>
        <p:spPr>
          <a:xfrm>
            <a:off x="500034" y="2490046"/>
            <a:ext cx="442915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Low interest rates and subsidies on fuel efficient vehicles and hybrids</a:t>
            </a:r>
            <a:r>
              <a:rPr lang="en-IN" sz="1600" baseline="30000" dirty="0" smtClean="0">
                <a:solidFill>
                  <a:schemeClr val="tx1"/>
                </a:solidFill>
              </a:rPr>
              <a:t>2</a:t>
            </a:r>
            <a:endParaRPr lang="en-US" sz="1600" dirty="0" smtClean="0">
              <a:solidFill>
                <a:schemeClr val="tx1"/>
              </a:solidFill>
            </a:endParaRPr>
          </a:p>
        </p:txBody>
      </p:sp>
      <p:sp>
        <p:nvSpPr>
          <p:cNvPr id="9" name="Rounded Rectangle 8"/>
          <p:cNvSpPr/>
          <p:nvPr/>
        </p:nvSpPr>
        <p:spPr>
          <a:xfrm>
            <a:off x="5000628" y="2495176"/>
            <a:ext cx="192882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Tokyo</a:t>
            </a:r>
          </a:p>
        </p:txBody>
      </p:sp>
      <p:sp>
        <p:nvSpPr>
          <p:cNvPr id="10" name="Rounded Rectangle 9"/>
          <p:cNvSpPr/>
          <p:nvPr/>
        </p:nvSpPr>
        <p:spPr>
          <a:xfrm>
            <a:off x="500034" y="3204426"/>
            <a:ext cx="442915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Congestion tax</a:t>
            </a:r>
            <a:r>
              <a:rPr lang="en-IN" sz="1600" baseline="30000" dirty="0" smtClean="0">
                <a:solidFill>
                  <a:schemeClr val="tx1"/>
                </a:solidFill>
              </a:rPr>
              <a:t>2</a:t>
            </a:r>
            <a:endParaRPr lang="en-US" sz="1600" dirty="0" smtClean="0">
              <a:solidFill>
                <a:schemeClr val="tx1"/>
              </a:solidFill>
            </a:endParaRPr>
          </a:p>
        </p:txBody>
      </p:sp>
      <p:sp>
        <p:nvSpPr>
          <p:cNvPr id="11" name="Rounded Rectangle 10"/>
          <p:cNvSpPr/>
          <p:nvPr/>
        </p:nvSpPr>
        <p:spPr>
          <a:xfrm>
            <a:off x="5000628" y="3209556"/>
            <a:ext cx="192882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London</a:t>
            </a:r>
          </a:p>
        </p:txBody>
      </p:sp>
      <p:sp>
        <p:nvSpPr>
          <p:cNvPr id="12" name="Rounded Rectangle 11"/>
          <p:cNvSpPr/>
          <p:nvPr/>
        </p:nvSpPr>
        <p:spPr>
          <a:xfrm>
            <a:off x="500034" y="3929066"/>
            <a:ext cx="442915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Introduction of bio-fuel mixes</a:t>
            </a:r>
            <a:r>
              <a:rPr lang="en-IN" sz="1600" baseline="30000" dirty="0" smtClean="0">
                <a:solidFill>
                  <a:schemeClr val="tx1"/>
                </a:solidFill>
              </a:rPr>
              <a:t>3</a:t>
            </a:r>
            <a:endParaRPr lang="en-US" sz="1600" dirty="0" smtClean="0">
              <a:solidFill>
                <a:schemeClr val="tx1"/>
              </a:solidFill>
            </a:endParaRPr>
          </a:p>
        </p:txBody>
      </p:sp>
      <p:sp>
        <p:nvSpPr>
          <p:cNvPr id="13" name="Rounded Rectangle 12"/>
          <p:cNvSpPr/>
          <p:nvPr/>
        </p:nvSpPr>
        <p:spPr>
          <a:xfrm>
            <a:off x="5000628" y="3934196"/>
            <a:ext cx="192882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Bangkok</a:t>
            </a:r>
          </a:p>
        </p:txBody>
      </p:sp>
      <p:sp>
        <p:nvSpPr>
          <p:cNvPr id="14" name="Rounded Rectangle 13"/>
          <p:cNvSpPr/>
          <p:nvPr/>
        </p:nvSpPr>
        <p:spPr>
          <a:xfrm>
            <a:off x="500034" y="4643446"/>
            <a:ext cx="442915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Promotion of eco-driving</a:t>
            </a:r>
            <a:r>
              <a:rPr lang="en-IN" sz="1600" baseline="30000" dirty="0" smtClean="0">
                <a:solidFill>
                  <a:schemeClr val="tx1"/>
                </a:solidFill>
              </a:rPr>
              <a:t>2</a:t>
            </a:r>
            <a:endParaRPr lang="en-US" sz="1600" dirty="0" smtClean="0">
              <a:solidFill>
                <a:schemeClr val="tx1"/>
              </a:solidFill>
            </a:endParaRPr>
          </a:p>
        </p:txBody>
      </p:sp>
      <p:sp>
        <p:nvSpPr>
          <p:cNvPr id="15" name="Rounded Rectangle 14"/>
          <p:cNvSpPr/>
          <p:nvPr/>
        </p:nvSpPr>
        <p:spPr>
          <a:xfrm>
            <a:off x="5000628" y="4648576"/>
            <a:ext cx="192882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Tokyo</a:t>
            </a:r>
          </a:p>
        </p:txBody>
      </p:sp>
      <p:sp>
        <p:nvSpPr>
          <p:cNvPr id="16" name="Rounded Rectangle 15"/>
          <p:cNvSpPr/>
          <p:nvPr/>
        </p:nvSpPr>
        <p:spPr>
          <a:xfrm>
            <a:off x="500034" y="5347566"/>
            <a:ext cx="442915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Integrated transportation system, common ticketing</a:t>
            </a:r>
            <a:r>
              <a:rPr lang="en-IN" sz="1600" baseline="30000" dirty="0" smtClean="0">
                <a:solidFill>
                  <a:schemeClr val="tx1"/>
                </a:solidFill>
              </a:rPr>
              <a:t>2</a:t>
            </a:r>
            <a:endParaRPr lang="en-US" sz="1600" dirty="0" smtClean="0">
              <a:solidFill>
                <a:schemeClr val="tx1"/>
              </a:solidFill>
            </a:endParaRPr>
          </a:p>
        </p:txBody>
      </p:sp>
      <p:sp>
        <p:nvSpPr>
          <p:cNvPr id="17" name="Rounded Rectangle 16"/>
          <p:cNvSpPr/>
          <p:nvPr/>
        </p:nvSpPr>
        <p:spPr>
          <a:xfrm>
            <a:off x="5000628" y="5352696"/>
            <a:ext cx="192882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London</a:t>
            </a:r>
          </a:p>
        </p:txBody>
      </p:sp>
      <p:pic>
        <p:nvPicPr>
          <p:cNvPr id="18" name="Picture 2" descr="http://www.thehindubusinessline.com/multimedia/dynamic/01118/kolkata_metro_1118457f.jpg"/>
          <p:cNvPicPr>
            <a:picLocks noChangeAspect="1" noChangeArrowheads="1"/>
          </p:cNvPicPr>
          <p:nvPr/>
        </p:nvPicPr>
        <p:blipFill>
          <a:blip r:embed="rId4" cstate="print"/>
          <a:srcRect/>
          <a:stretch>
            <a:fillRect/>
          </a:stretch>
        </p:blipFill>
        <p:spPr bwMode="auto">
          <a:xfrm>
            <a:off x="7316990" y="928671"/>
            <a:ext cx="1827010" cy="1214446"/>
          </a:xfrm>
          <a:prstGeom prst="rect">
            <a:avLst/>
          </a:prstGeom>
          <a:noFill/>
        </p:spPr>
      </p:pic>
      <p:pic>
        <p:nvPicPr>
          <p:cNvPr id="19" name="Picture 6" descr="http://www.thetruthaboutcars.com/wp-content/uploads/2008/01/concharg.jpg"/>
          <p:cNvPicPr>
            <a:picLocks noChangeAspect="1" noChangeArrowheads="1"/>
          </p:cNvPicPr>
          <p:nvPr/>
        </p:nvPicPr>
        <p:blipFill>
          <a:blip r:embed="rId5" cstate="print"/>
          <a:srcRect/>
          <a:stretch>
            <a:fillRect/>
          </a:stretch>
        </p:blipFill>
        <p:spPr bwMode="auto">
          <a:xfrm>
            <a:off x="7315200" y="3265722"/>
            <a:ext cx="1828800" cy="1306286"/>
          </a:xfrm>
          <a:prstGeom prst="rect">
            <a:avLst/>
          </a:prstGeom>
          <a:noFill/>
        </p:spPr>
      </p:pic>
      <p:pic>
        <p:nvPicPr>
          <p:cNvPr id="20" name="Picture 8" descr="http://www.thaibizpr.com/wp-content/uploads/2011/12/BIOFUELS-FLIGHT-3.jpg"/>
          <p:cNvPicPr>
            <a:picLocks noChangeAspect="1" noChangeArrowheads="1"/>
          </p:cNvPicPr>
          <p:nvPr/>
        </p:nvPicPr>
        <p:blipFill>
          <a:blip r:embed="rId6" cstate="print">
            <a:lum contrast="40000"/>
          </a:blip>
          <a:srcRect/>
          <a:stretch>
            <a:fillRect/>
          </a:stretch>
        </p:blipFill>
        <p:spPr bwMode="auto">
          <a:xfrm>
            <a:off x="7315232" y="4571005"/>
            <a:ext cx="1828800" cy="1215449"/>
          </a:xfrm>
          <a:prstGeom prst="rect">
            <a:avLst/>
          </a:prstGeom>
          <a:noFill/>
        </p:spPr>
      </p:pic>
      <p:pic>
        <p:nvPicPr>
          <p:cNvPr id="21" name="Picture 10" descr="http://www.stagecoach.com/~/media/Images/S/Stagecoach-Group/Image-Library/image-library/gst-preview/smartcard-technology.jpg"/>
          <p:cNvPicPr>
            <a:picLocks noChangeAspect="1" noChangeArrowheads="1"/>
          </p:cNvPicPr>
          <p:nvPr/>
        </p:nvPicPr>
        <p:blipFill>
          <a:blip r:embed="rId7" cstate="print"/>
          <a:srcRect/>
          <a:stretch>
            <a:fillRect/>
          </a:stretch>
        </p:blipFill>
        <p:spPr bwMode="auto">
          <a:xfrm>
            <a:off x="7315200" y="5774044"/>
            <a:ext cx="1828800" cy="1083980"/>
          </a:xfrm>
          <a:prstGeom prst="rect">
            <a:avLst/>
          </a:prstGeom>
          <a:noFill/>
        </p:spPr>
      </p:pic>
      <p:sp>
        <p:nvSpPr>
          <p:cNvPr id="22" name="TextBox 21"/>
          <p:cNvSpPr txBox="1"/>
          <p:nvPr/>
        </p:nvSpPr>
        <p:spPr>
          <a:xfrm>
            <a:off x="285720" y="6215082"/>
            <a:ext cx="6643734" cy="784830"/>
          </a:xfrm>
          <a:prstGeom prst="rect">
            <a:avLst/>
          </a:prstGeom>
          <a:noFill/>
        </p:spPr>
        <p:txBody>
          <a:bodyPr wrap="square" rtlCol="0">
            <a:spAutoFit/>
          </a:bodyPr>
          <a:lstStyle/>
          <a:p>
            <a:pPr algn="r"/>
            <a:r>
              <a:rPr lang="en-US" sz="900" dirty="0" smtClean="0"/>
              <a:t>Source: </a:t>
            </a:r>
          </a:p>
          <a:p>
            <a:pPr algn="r"/>
            <a:r>
              <a:rPr lang="en-US" sz="900" baseline="30000" dirty="0" smtClean="0"/>
              <a:t>1</a:t>
            </a:r>
            <a:r>
              <a:rPr lang="en-US" sz="900" dirty="0" smtClean="0">
                <a:hlinkClick r:id="rId8"/>
              </a:rPr>
              <a:t>www.thehindubusinessline.com</a:t>
            </a:r>
            <a:endParaRPr lang="en-US" sz="900" dirty="0" smtClean="0"/>
          </a:p>
          <a:p>
            <a:pPr algn="r"/>
            <a:r>
              <a:rPr lang="en-US" sz="900" dirty="0" smtClean="0"/>
              <a:t> </a:t>
            </a:r>
            <a:r>
              <a:rPr lang="en-US" sz="900" baseline="30000" dirty="0" smtClean="0"/>
              <a:t>2</a:t>
            </a:r>
            <a:r>
              <a:rPr lang="en-US" sz="900" dirty="0" smtClean="0"/>
              <a:t>GIZ (2012),Urban transport Climate Change action plans: Examples from Hamburg, London, Tokyo, FMENCNS, Berlin</a:t>
            </a:r>
          </a:p>
          <a:p>
            <a:pPr algn="r"/>
            <a:r>
              <a:rPr lang="en-US" sz="900" baseline="30000" dirty="0" smtClean="0"/>
              <a:t>3</a:t>
            </a:r>
            <a:r>
              <a:rPr lang="en-US" sz="900" dirty="0" smtClean="0"/>
              <a:t>Kimble M., (2009), Bangkok Biofuels 2009, Sustainable Development of Biofuels, United Nations Foundation</a:t>
            </a:r>
          </a:p>
          <a:p>
            <a:pPr algn="r"/>
            <a:endParaRPr lang="en-US" sz="900" dirty="0"/>
          </a:p>
        </p:txBody>
      </p:sp>
      <p:pic>
        <p:nvPicPr>
          <p:cNvPr id="23" name="Picture 2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energy</a:t>
            </a:r>
            <a:endParaRPr lang="en-US" dirty="0"/>
          </a:p>
        </p:txBody>
      </p:sp>
      <p:sp>
        <p:nvSpPr>
          <p:cNvPr id="5" name="Rounded Rectangle 4"/>
          <p:cNvSpPr/>
          <p:nvPr/>
        </p:nvSpPr>
        <p:spPr>
          <a:xfrm>
            <a:off x="142844" y="1000108"/>
            <a:ext cx="2357454"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MMR</a:t>
            </a:r>
            <a:endParaRPr lang="en-US" dirty="0">
              <a:solidFill>
                <a:schemeClr val="tx1"/>
              </a:solidFill>
            </a:endParaRPr>
          </a:p>
        </p:txBody>
      </p:sp>
      <p:sp>
        <p:nvSpPr>
          <p:cNvPr id="6" name="Rounded Rectangle 5"/>
          <p:cNvSpPr/>
          <p:nvPr/>
        </p:nvSpPr>
        <p:spPr>
          <a:xfrm>
            <a:off x="857224" y="1857364"/>
            <a:ext cx="2286016"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Electricity consumption</a:t>
            </a:r>
          </a:p>
        </p:txBody>
      </p:sp>
      <p:sp>
        <p:nvSpPr>
          <p:cNvPr id="7" name="Rounded Rectangle 6"/>
          <p:cNvSpPr/>
          <p:nvPr/>
        </p:nvSpPr>
        <p:spPr>
          <a:xfrm>
            <a:off x="3214678" y="1857364"/>
            <a:ext cx="400052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3288MW (2011) - Mumbai</a:t>
            </a:r>
          </a:p>
        </p:txBody>
      </p:sp>
      <p:sp>
        <p:nvSpPr>
          <p:cNvPr id="8" name="Rounded Rectangle 7"/>
          <p:cNvSpPr/>
          <p:nvPr/>
        </p:nvSpPr>
        <p:spPr>
          <a:xfrm>
            <a:off x="3214678" y="2571744"/>
            <a:ext cx="4000528" cy="85725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MMR </a:t>
            </a:r>
          </a:p>
          <a:p>
            <a:pPr marL="63500" lvl="1" algn="ctr"/>
            <a:r>
              <a:rPr lang="en-US" sz="1600" dirty="0" smtClean="0">
                <a:solidFill>
                  <a:schemeClr val="tx1"/>
                </a:solidFill>
              </a:rPr>
              <a:t>Residential demand – 1931 MW (2011)</a:t>
            </a:r>
          </a:p>
          <a:p>
            <a:pPr marL="63500" lvl="1" algn="ctr"/>
            <a:r>
              <a:rPr lang="en-US" sz="1600" dirty="0" smtClean="0">
                <a:solidFill>
                  <a:schemeClr val="tx1"/>
                </a:solidFill>
              </a:rPr>
              <a:t>Projection – 6680 MW (2051)</a:t>
            </a:r>
          </a:p>
        </p:txBody>
      </p:sp>
      <p:pic>
        <p:nvPicPr>
          <p:cNvPr id="9" name="Picture 6" descr="http://2.imimg.com/data2/QP/NC/IMFCP-5230883/images-po_e-250x250.jpg"/>
          <p:cNvPicPr>
            <a:picLocks noChangeAspect="1" noChangeArrowheads="1"/>
          </p:cNvPicPr>
          <p:nvPr/>
        </p:nvPicPr>
        <p:blipFill>
          <a:blip r:embed="rId3" cstate="screen"/>
          <a:srcRect/>
          <a:stretch>
            <a:fillRect/>
          </a:stretch>
        </p:blipFill>
        <p:spPr bwMode="auto">
          <a:xfrm>
            <a:off x="7315200" y="1857364"/>
            <a:ext cx="1828800" cy="1828800"/>
          </a:xfrm>
          <a:prstGeom prst="rect">
            <a:avLst/>
          </a:prstGeom>
          <a:noFill/>
        </p:spPr>
      </p:pic>
      <p:sp>
        <p:nvSpPr>
          <p:cNvPr id="10" name="TextBox 9"/>
          <p:cNvSpPr txBox="1"/>
          <p:nvPr/>
        </p:nvSpPr>
        <p:spPr>
          <a:xfrm>
            <a:off x="4286216" y="6500834"/>
            <a:ext cx="4857784" cy="369332"/>
          </a:xfrm>
          <a:prstGeom prst="rect">
            <a:avLst/>
          </a:prstGeom>
          <a:noFill/>
        </p:spPr>
        <p:txBody>
          <a:bodyPr wrap="square" rtlCol="0">
            <a:spAutoFit/>
          </a:bodyPr>
          <a:lstStyle/>
          <a:p>
            <a:pPr algn="r"/>
            <a:r>
              <a:rPr lang="en-US" sz="900" dirty="0" smtClean="0"/>
              <a:t>Source: : </a:t>
            </a:r>
            <a:r>
              <a:rPr lang="en-US" sz="900" dirty="0" smtClean="0">
                <a:hlinkClick r:id="rId4"/>
              </a:rPr>
              <a:t>http://envis.maharashtra.gov.in/envis_data/?q=eepmartcl_jun12</a:t>
            </a:r>
            <a:endParaRPr lang="en-US" sz="900" dirty="0" smtClean="0"/>
          </a:p>
          <a:p>
            <a:pPr algn="r"/>
            <a:r>
              <a:rPr lang="en-US" sz="900" dirty="0" smtClean="0"/>
              <a:t> </a:t>
            </a:r>
            <a:r>
              <a:rPr lang="en-US" sz="900" dirty="0" smtClean="0">
                <a:hlinkClick r:id="rId5"/>
              </a:rPr>
              <a:t>http://mnre.gov.in/file-manager/UserFiles/kalyan_dombivli_solar_city_master_plan.pdf</a:t>
            </a:r>
            <a:endParaRPr lang="en-US" sz="900" dirty="0"/>
          </a:p>
        </p:txBody>
      </p:sp>
      <p:pic>
        <p:nvPicPr>
          <p:cNvPr id="11" name="Picture 2" descr="http://afternoondc.in/Thumbnails.aspx?Filename=201232201855.jpg&amp;w=340&amp;h=226"/>
          <p:cNvPicPr>
            <a:picLocks noChangeAspect="1" noChangeArrowheads="1"/>
          </p:cNvPicPr>
          <p:nvPr/>
        </p:nvPicPr>
        <p:blipFill>
          <a:blip r:embed="rId6" cstate="screen"/>
          <a:srcRect/>
          <a:stretch>
            <a:fillRect/>
          </a:stretch>
        </p:blipFill>
        <p:spPr bwMode="auto">
          <a:xfrm>
            <a:off x="7315200" y="928670"/>
            <a:ext cx="1828800" cy="1371600"/>
          </a:xfrm>
          <a:prstGeom prst="rect">
            <a:avLst/>
          </a:prstGeom>
          <a:noFill/>
        </p:spPr>
      </p:pic>
      <p:pic>
        <p:nvPicPr>
          <p:cNvPr id="12" name="Picture 4" descr="http://www.infrawindow.com/content/news/1334808624.jpg"/>
          <p:cNvPicPr>
            <a:picLocks noChangeAspect="1" noChangeArrowheads="1"/>
          </p:cNvPicPr>
          <p:nvPr/>
        </p:nvPicPr>
        <p:blipFill>
          <a:blip r:embed="rId7" cstate="screen"/>
          <a:srcRect/>
          <a:stretch>
            <a:fillRect/>
          </a:stretch>
        </p:blipFill>
        <p:spPr bwMode="auto">
          <a:xfrm>
            <a:off x="7315200" y="4714884"/>
            <a:ext cx="1828800" cy="1828800"/>
          </a:xfrm>
          <a:prstGeom prst="rect">
            <a:avLst/>
          </a:prstGeom>
          <a:noFill/>
        </p:spPr>
      </p:pic>
      <p:pic>
        <p:nvPicPr>
          <p:cNvPr id="13" name="Picture 8" descr="http://www.tatapower.com/media-corner/images/pr5.jpg"/>
          <p:cNvPicPr>
            <a:picLocks noChangeAspect="1" noChangeArrowheads="1"/>
          </p:cNvPicPr>
          <p:nvPr/>
        </p:nvPicPr>
        <p:blipFill>
          <a:blip r:embed="rId8" cstate="screen"/>
          <a:srcRect/>
          <a:stretch>
            <a:fillRect/>
          </a:stretch>
        </p:blipFill>
        <p:spPr bwMode="auto">
          <a:xfrm>
            <a:off x="7315200" y="3643314"/>
            <a:ext cx="1828800" cy="1134533"/>
          </a:xfrm>
          <a:prstGeom prst="rect">
            <a:avLst/>
          </a:prstGeom>
          <a:noFill/>
        </p:spPr>
      </p:pic>
      <p:sp>
        <p:nvSpPr>
          <p:cNvPr id="14" name="Rounded Rectangle 13"/>
          <p:cNvSpPr/>
          <p:nvPr/>
        </p:nvSpPr>
        <p:spPr>
          <a:xfrm>
            <a:off x="142844" y="928670"/>
            <a:ext cx="2357454" cy="500066"/>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MMR INTIATIVES</a:t>
            </a:r>
            <a:endParaRPr lang="en-US" dirty="0">
              <a:solidFill>
                <a:schemeClr val="tx1"/>
              </a:solidFill>
            </a:endParaRPr>
          </a:p>
        </p:txBody>
      </p:sp>
      <p:sp>
        <p:nvSpPr>
          <p:cNvPr id="15" name="Rounded Rectangle 14"/>
          <p:cNvSpPr/>
          <p:nvPr/>
        </p:nvSpPr>
        <p:spPr>
          <a:xfrm>
            <a:off x="857224" y="1500174"/>
            <a:ext cx="6072230" cy="157163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buFont typeface="Arial" pitchFamily="34" charset="0"/>
              <a:buChar char="•"/>
            </a:pPr>
            <a:endParaRPr lang="en-US" sz="1600" dirty="0" smtClean="0">
              <a:solidFill>
                <a:schemeClr val="tx1"/>
              </a:solidFill>
            </a:endParaRPr>
          </a:p>
          <a:p>
            <a:pPr marL="63500" lvl="1">
              <a:buFont typeface="Arial" pitchFamily="34" charset="0"/>
              <a:buChar char="•"/>
            </a:pPr>
            <a:r>
              <a:rPr lang="en-US" sz="1600" dirty="0" smtClean="0">
                <a:solidFill>
                  <a:schemeClr val="tx1"/>
                </a:solidFill>
              </a:rPr>
              <a:t>Solar master plan for Kalyan Dombivili Municipal corporation</a:t>
            </a:r>
          </a:p>
          <a:p>
            <a:pPr marL="520700" lvl="2">
              <a:buFont typeface="Calibri" pitchFamily="34" charset="0"/>
              <a:buChar char="–"/>
            </a:pPr>
            <a:r>
              <a:rPr lang="en-GB" sz="1400" dirty="0" smtClean="0">
                <a:solidFill>
                  <a:schemeClr val="tx1"/>
                </a:solidFill>
              </a:rPr>
              <a:t>Solar water heating systems (SWHS) in new buildings, municipal buildings, etc.</a:t>
            </a:r>
          </a:p>
          <a:p>
            <a:pPr marL="520700" lvl="2">
              <a:buFont typeface="Calibri" pitchFamily="34" charset="0"/>
              <a:buChar char="–"/>
            </a:pPr>
            <a:r>
              <a:rPr lang="en-GB" sz="1400" dirty="0" smtClean="0">
                <a:solidFill>
                  <a:schemeClr val="tx1"/>
                </a:solidFill>
              </a:rPr>
              <a:t>Rebate of 10% on SWHS installation. </a:t>
            </a:r>
          </a:p>
          <a:p>
            <a:pPr marL="520700" lvl="2">
              <a:buFont typeface="Calibri" pitchFamily="34" charset="0"/>
              <a:buChar char="–"/>
            </a:pPr>
            <a:r>
              <a:rPr lang="en-GB" sz="1400" dirty="0" smtClean="0">
                <a:solidFill>
                  <a:schemeClr val="tx1"/>
                </a:solidFill>
              </a:rPr>
              <a:t>Solar lighting in gardens and traffic signals.</a:t>
            </a:r>
          </a:p>
          <a:p>
            <a:pPr marL="520700" lvl="2">
              <a:buFont typeface="Calibri" pitchFamily="34" charset="0"/>
              <a:buChar char="–"/>
            </a:pPr>
            <a:r>
              <a:rPr lang="en-GB" sz="1400" dirty="0" smtClean="0">
                <a:solidFill>
                  <a:schemeClr val="tx1"/>
                </a:solidFill>
              </a:rPr>
              <a:t>Establishment of Solar City Cell: providing technical &amp; financial expertise for implementation</a:t>
            </a:r>
          </a:p>
          <a:p>
            <a:pPr marL="520700" lvl="2"/>
            <a:endParaRPr lang="en-US" sz="1600" dirty="0" smtClean="0">
              <a:solidFill>
                <a:schemeClr val="tx1"/>
              </a:solidFill>
            </a:endParaRPr>
          </a:p>
        </p:txBody>
      </p:sp>
      <p:sp>
        <p:nvSpPr>
          <p:cNvPr id="16" name="Rounded Rectangle 15"/>
          <p:cNvSpPr/>
          <p:nvPr/>
        </p:nvSpPr>
        <p:spPr>
          <a:xfrm>
            <a:off x="142844" y="3143248"/>
            <a:ext cx="2357454" cy="506348"/>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ACTIONS</a:t>
            </a:r>
            <a:endParaRPr lang="en-US" dirty="0">
              <a:solidFill>
                <a:schemeClr val="tx1"/>
              </a:solidFill>
            </a:endParaRPr>
          </a:p>
        </p:txBody>
      </p:sp>
      <p:sp>
        <p:nvSpPr>
          <p:cNvPr id="17" name="Rounded Rectangle 16"/>
          <p:cNvSpPr/>
          <p:nvPr/>
        </p:nvSpPr>
        <p:spPr>
          <a:xfrm>
            <a:off x="857224" y="3714752"/>
            <a:ext cx="6072230" cy="50006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Potential of solar &amp; wind energy potential in Vidarbha &amp; coastal areas</a:t>
            </a:r>
          </a:p>
        </p:txBody>
      </p:sp>
      <p:sp>
        <p:nvSpPr>
          <p:cNvPr id="18" name="Rounded Rectangle 17"/>
          <p:cNvSpPr/>
          <p:nvPr/>
        </p:nvSpPr>
        <p:spPr>
          <a:xfrm>
            <a:off x="857224" y="4781192"/>
            <a:ext cx="6072230" cy="433758"/>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De-centralized solar initiatives at residential and commercial level</a:t>
            </a:r>
          </a:p>
        </p:txBody>
      </p:sp>
      <p:sp>
        <p:nvSpPr>
          <p:cNvPr id="19" name="Rounded Rectangle 18"/>
          <p:cNvSpPr/>
          <p:nvPr/>
        </p:nvSpPr>
        <p:spPr>
          <a:xfrm>
            <a:off x="857224" y="5781324"/>
            <a:ext cx="6072230" cy="433758"/>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Exploration of fuel mixes e.g. sugarcane based ethanol</a:t>
            </a:r>
          </a:p>
        </p:txBody>
      </p:sp>
      <p:sp>
        <p:nvSpPr>
          <p:cNvPr id="20" name="Rounded Rectangle 19"/>
          <p:cNvSpPr/>
          <p:nvPr/>
        </p:nvSpPr>
        <p:spPr>
          <a:xfrm>
            <a:off x="857224" y="4281126"/>
            <a:ext cx="6072230" cy="433758"/>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Centralized solar &amp; wind power plants e.g. Gujarat</a:t>
            </a:r>
          </a:p>
        </p:txBody>
      </p:sp>
      <p:sp>
        <p:nvSpPr>
          <p:cNvPr id="21" name="Rounded Rectangle 20"/>
          <p:cNvSpPr/>
          <p:nvPr/>
        </p:nvSpPr>
        <p:spPr>
          <a:xfrm>
            <a:off x="857224" y="5281258"/>
            <a:ext cx="6072230" cy="433758"/>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US" sz="1600" dirty="0" smtClean="0">
                <a:solidFill>
                  <a:schemeClr val="tx1"/>
                </a:solidFill>
              </a:rPr>
              <a:t>Subsidizing solar appliances and energy efficient appliances</a:t>
            </a:r>
          </a:p>
        </p:txBody>
      </p:sp>
      <p:pic>
        <p:nvPicPr>
          <p:cNvPr id="22" name="Picture 2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Buildings</a:t>
            </a:r>
            <a:endParaRPr lang="en-US" dirty="0"/>
          </a:p>
        </p:txBody>
      </p:sp>
      <p:sp>
        <p:nvSpPr>
          <p:cNvPr id="4" name="Rounded Rectangle 3"/>
          <p:cNvSpPr/>
          <p:nvPr/>
        </p:nvSpPr>
        <p:spPr>
          <a:xfrm>
            <a:off x="142844" y="1000108"/>
            <a:ext cx="2357454"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GREEN BUILDINGS</a:t>
            </a:r>
            <a:endParaRPr lang="en-US" dirty="0">
              <a:solidFill>
                <a:schemeClr val="tx1"/>
              </a:solidFill>
            </a:endParaRPr>
          </a:p>
        </p:txBody>
      </p:sp>
      <p:pic>
        <p:nvPicPr>
          <p:cNvPr id="139266" name="Picture 2" descr="http://3.bp.blogspot.com/_Z8mwJp4iSOo/SNfcqM6dVyI/AAAAAAAAHeo/tJfbrlweuXU/s320/green_building_drawing.gif"/>
          <p:cNvPicPr>
            <a:picLocks noChangeAspect="1" noChangeArrowheads="1"/>
          </p:cNvPicPr>
          <p:nvPr/>
        </p:nvPicPr>
        <p:blipFill>
          <a:blip r:embed="rId3" cstate="screen"/>
          <a:srcRect/>
          <a:stretch>
            <a:fillRect/>
          </a:stretch>
        </p:blipFill>
        <p:spPr bwMode="auto">
          <a:xfrm>
            <a:off x="7315200" y="928670"/>
            <a:ext cx="1828800" cy="1428750"/>
          </a:xfrm>
          <a:prstGeom prst="rect">
            <a:avLst/>
          </a:prstGeom>
          <a:noFill/>
        </p:spPr>
      </p:pic>
      <p:pic>
        <p:nvPicPr>
          <p:cNvPr id="139268" name="Picture 4" descr="http://www.sustainablesouthsound.org/wp-content/uploads/2012/05/urban-ag1.jpg"/>
          <p:cNvPicPr>
            <a:picLocks noChangeAspect="1" noChangeArrowheads="1"/>
          </p:cNvPicPr>
          <p:nvPr/>
        </p:nvPicPr>
        <p:blipFill>
          <a:blip r:embed="rId4" cstate="screen"/>
          <a:srcRect/>
          <a:stretch>
            <a:fillRect/>
          </a:stretch>
        </p:blipFill>
        <p:spPr bwMode="auto">
          <a:xfrm>
            <a:off x="7315200" y="2500306"/>
            <a:ext cx="1828800" cy="1371600"/>
          </a:xfrm>
          <a:prstGeom prst="rect">
            <a:avLst/>
          </a:prstGeom>
          <a:noFill/>
        </p:spPr>
      </p:pic>
      <p:pic>
        <p:nvPicPr>
          <p:cNvPr id="139270" name="Picture 6" descr="http://t2.gstatic.com/images?q=tbn:ANd9GcQTLaz7aFD3bbFmura3H8Ybi6hVLeEuBK-D4QMgDA32ML8L_MwcGQWYIGgM"/>
          <p:cNvPicPr>
            <a:picLocks noChangeAspect="1" noChangeArrowheads="1"/>
          </p:cNvPicPr>
          <p:nvPr/>
        </p:nvPicPr>
        <p:blipFill>
          <a:blip r:embed="rId5" cstate="screen"/>
          <a:srcRect/>
          <a:stretch>
            <a:fillRect/>
          </a:stretch>
        </p:blipFill>
        <p:spPr bwMode="auto">
          <a:xfrm>
            <a:off x="7315200" y="3929066"/>
            <a:ext cx="1828800" cy="1394728"/>
          </a:xfrm>
          <a:prstGeom prst="rect">
            <a:avLst/>
          </a:prstGeom>
          <a:noFill/>
        </p:spPr>
      </p:pic>
      <p:pic>
        <p:nvPicPr>
          <p:cNvPr id="139272" name="Picture 8" descr="http://t1.gstatic.com/images?q=tbn:ANd9GcSjN4zqRmSIc8fuSppwf_OKo_C81Ht2g2Nix23e03JkzQ7u92uIuqgajAlY"/>
          <p:cNvPicPr>
            <a:picLocks noChangeAspect="1" noChangeArrowheads="1"/>
          </p:cNvPicPr>
          <p:nvPr/>
        </p:nvPicPr>
        <p:blipFill>
          <a:blip r:embed="rId6" cstate="screen"/>
          <a:srcRect/>
          <a:stretch>
            <a:fillRect/>
          </a:stretch>
        </p:blipFill>
        <p:spPr bwMode="auto">
          <a:xfrm>
            <a:off x="7315200" y="5429264"/>
            <a:ext cx="1828800" cy="1214446"/>
          </a:xfrm>
          <a:prstGeom prst="rect">
            <a:avLst/>
          </a:prstGeom>
          <a:noFill/>
        </p:spPr>
      </p:pic>
      <p:sp>
        <p:nvSpPr>
          <p:cNvPr id="19" name="Rounded Rectangle 18"/>
          <p:cNvSpPr/>
          <p:nvPr/>
        </p:nvSpPr>
        <p:spPr>
          <a:xfrm>
            <a:off x="1000100" y="4852630"/>
            <a:ext cx="5572164"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Enhanced indoor air quality, Enhanced day light &amp; Ventilation</a:t>
            </a:r>
            <a:endParaRPr lang="en-IN" sz="1600" dirty="0" smtClean="0">
              <a:solidFill>
                <a:schemeClr val="tx1"/>
              </a:solidFill>
            </a:endParaRPr>
          </a:p>
        </p:txBody>
      </p:sp>
      <p:sp>
        <p:nvSpPr>
          <p:cNvPr id="22" name="Rounded Rectangle 21"/>
          <p:cNvSpPr/>
          <p:nvPr/>
        </p:nvSpPr>
        <p:spPr>
          <a:xfrm>
            <a:off x="1000100" y="2000240"/>
            <a:ext cx="5572164"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Less use of energy, water and natural resources.</a:t>
            </a:r>
            <a:endParaRPr lang="en-IN" sz="1600" dirty="0" smtClean="0">
              <a:solidFill>
                <a:schemeClr val="tx1"/>
              </a:solidFill>
            </a:endParaRPr>
          </a:p>
        </p:txBody>
      </p:sp>
      <p:sp>
        <p:nvSpPr>
          <p:cNvPr id="23" name="Rounded Rectangle 22"/>
          <p:cNvSpPr/>
          <p:nvPr/>
        </p:nvSpPr>
        <p:spPr>
          <a:xfrm>
            <a:off x="1000100" y="2714620"/>
            <a:ext cx="5572164"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Less waste generation &amp; healthy living conditions</a:t>
            </a:r>
            <a:endParaRPr lang="en-IN" sz="1600" dirty="0" smtClean="0">
              <a:solidFill>
                <a:schemeClr val="tx1"/>
              </a:solidFill>
            </a:endParaRPr>
          </a:p>
        </p:txBody>
      </p:sp>
      <p:sp>
        <p:nvSpPr>
          <p:cNvPr id="24" name="Rounded Rectangle 23"/>
          <p:cNvSpPr/>
          <p:nvPr/>
        </p:nvSpPr>
        <p:spPr>
          <a:xfrm>
            <a:off x="1000100" y="3423870"/>
            <a:ext cx="5572164"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Energy saving: 30% - 40% </a:t>
            </a:r>
            <a:r>
              <a:rPr lang="en-GB" sz="1600" dirty="0" smtClean="0"/>
              <a:t>%</a:t>
            </a:r>
            <a:endParaRPr lang="en-IN" sz="1600" dirty="0" smtClean="0">
              <a:solidFill>
                <a:schemeClr val="tx1"/>
              </a:solidFill>
            </a:endParaRPr>
          </a:p>
        </p:txBody>
      </p:sp>
      <p:sp>
        <p:nvSpPr>
          <p:cNvPr id="25" name="Rounded Rectangle 24"/>
          <p:cNvSpPr/>
          <p:nvPr/>
        </p:nvSpPr>
        <p:spPr>
          <a:xfrm>
            <a:off x="1000100" y="4143380"/>
            <a:ext cx="5572164"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Potable water: 20% - 30% </a:t>
            </a:r>
            <a:r>
              <a:rPr lang="en-GB" sz="1600" dirty="0" smtClean="0"/>
              <a:t>%</a:t>
            </a:r>
            <a:endParaRPr lang="en-IN" sz="1600" dirty="0" smtClean="0">
              <a:solidFill>
                <a:schemeClr val="tx1"/>
              </a:solidFill>
            </a:endParaRPr>
          </a:p>
        </p:txBody>
      </p:sp>
      <p:sp>
        <p:nvSpPr>
          <p:cNvPr id="20" name="TextBox 19"/>
          <p:cNvSpPr txBox="1"/>
          <p:nvPr/>
        </p:nvSpPr>
        <p:spPr>
          <a:xfrm>
            <a:off x="6572232" y="6627168"/>
            <a:ext cx="2571768" cy="230832"/>
          </a:xfrm>
          <a:prstGeom prst="rect">
            <a:avLst/>
          </a:prstGeom>
          <a:noFill/>
        </p:spPr>
        <p:txBody>
          <a:bodyPr wrap="square" rtlCol="0">
            <a:spAutoFit/>
          </a:bodyPr>
          <a:lstStyle/>
          <a:p>
            <a:pPr algn="r"/>
            <a:r>
              <a:rPr lang="en-US" sz="900" dirty="0" smtClean="0"/>
              <a:t>Source: www.igbc.in</a:t>
            </a:r>
            <a:endParaRPr lang="en-US" dirty="0"/>
          </a:p>
        </p:txBody>
      </p:sp>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Buildings</a:t>
            </a:r>
            <a:endParaRPr lang="en-IN" dirty="0"/>
          </a:p>
        </p:txBody>
      </p:sp>
      <p:sp>
        <p:nvSpPr>
          <p:cNvPr id="4" name="Rounded Rectangle 3"/>
          <p:cNvSpPr/>
          <p:nvPr/>
        </p:nvSpPr>
        <p:spPr>
          <a:xfrm>
            <a:off x="928662" y="1785926"/>
            <a:ext cx="6143668" cy="100013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GB" sz="1600" dirty="0" smtClean="0">
                <a:solidFill>
                  <a:schemeClr val="tx1"/>
                </a:solidFill>
              </a:rPr>
              <a:t>Maximum Registered Green Buildings (54/128) in India are in Mumbai</a:t>
            </a:r>
          </a:p>
          <a:p>
            <a:pPr marL="63500" lvl="1" algn="ctr"/>
            <a:r>
              <a:rPr lang="en-GB" sz="1600" dirty="0" smtClean="0">
                <a:solidFill>
                  <a:schemeClr val="tx1"/>
                </a:solidFill>
              </a:rPr>
              <a:t>E.g.Hiranandani BG House Mumbai (Platinum rating), K Raheja group, Enercon India and Kalpataru building</a:t>
            </a:r>
            <a:r>
              <a:rPr lang="en-GB" sz="1600" baseline="30000" dirty="0" smtClean="0">
                <a:solidFill>
                  <a:schemeClr val="tx1"/>
                </a:solidFill>
              </a:rPr>
              <a:t>1</a:t>
            </a:r>
            <a:endParaRPr lang="en-US" sz="1600" baseline="30000" dirty="0" smtClean="0">
              <a:solidFill>
                <a:schemeClr val="tx1"/>
              </a:solidFill>
            </a:endParaRPr>
          </a:p>
        </p:txBody>
      </p:sp>
      <p:sp>
        <p:nvSpPr>
          <p:cNvPr id="5" name="Rounded Rectangle 4"/>
          <p:cNvSpPr/>
          <p:nvPr/>
        </p:nvSpPr>
        <p:spPr>
          <a:xfrm>
            <a:off x="928662" y="2857496"/>
            <a:ext cx="614366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GB" sz="1600" dirty="0" smtClean="0">
                <a:solidFill>
                  <a:schemeClr val="tx1"/>
                </a:solidFill>
              </a:rPr>
              <a:t>80% of Registered Green Buildings are Commercial Buildings</a:t>
            </a:r>
            <a:endParaRPr lang="en-US" sz="1600" dirty="0" smtClean="0">
              <a:solidFill>
                <a:schemeClr val="tx1"/>
              </a:solidFill>
            </a:endParaRPr>
          </a:p>
        </p:txBody>
      </p:sp>
      <p:sp>
        <p:nvSpPr>
          <p:cNvPr id="6" name="Rounded Rectangle 5"/>
          <p:cNvSpPr/>
          <p:nvPr/>
        </p:nvSpPr>
        <p:spPr>
          <a:xfrm>
            <a:off x="928662" y="4357694"/>
            <a:ext cx="614366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lvl="1" algn="ctr"/>
            <a:r>
              <a:rPr lang="en-GB" sz="1600" dirty="0" smtClean="0">
                <a:solidFill>
                  <a:schemeClr val="tx1"/>
                </a:solidFill>
              </a:rPr>
              <a:t>Need for application to Residential buildings: Townships &amp; apartments by providing incentives</a:t>
            </a:r>
            <a:endParaRPr lang="en-US" sz="1600" dirty="0" smtClean="0">
              <a:solidFill>
                <a:schemeClr val="tx1"/>
              </a:solidFill>
            </a:endParaRPr>
          </a:p>
        </p:txBody>
      </p:sp>
      <p:sp>
        <p:nvSpPr>
          <p:cNvPr id="7" name="Rounded Rectangle 6"/>
          <p:cNvSpPr/>
          <p:nvPr/>
        </p:nvSpPr>
        <p:spPr>
          <a:xfrm>
            <a:off x="142844" y="3643314"/>
            <a:ext cx="2357454"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ACTIONS</a:t>
            </a:r>
            <a:endParaRPr lang="en-US" dirty="0">
              <a:solidFill>
                <a:schemeClr val="tx1"/>
              </a:solidFill>
            </a:endParaRPr>
          </a:p>
        </p:txBody>
      </p:sp>
      <p:sp>
        <p:nvSpPr>
          <p:cNvPr id="8" name="Rounded Rectangle 7"/>
          <p:cNvSpPr/>
          <p:nvPr/>
        </p:nvSpPr>
        <p:spPr>
          <a:xfrm>
            <a:off x="928662" y="5072074"/>
            <a:ext cx="614366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Introduction of the Concept in Development Control Regulations (DCR) &amp; Building Permission/ Approvals from Dpt. Of Town Planning</a:t>
            </a:r>
            <a:r>
              <a:rPr lang="en-GB" sz="1600" dirty="0" smtClean="0"/>
              <a:t> </a:t>
            </a:r>
            <a:endParaRPr lang="en-IN" sz="1600" dirty="0" smtClean="0"/>
          </a:p>
        </p:txBody>
      </p:sp>
      <p:sp>
        <p:nvSpPr>
          <p:cNvPr id="9" name="Rounded Rectangle 8"/>
          <p:cNvSpPr/>
          <p:nvPr/>
        </p:nvSpPr>
        <p:spPr>
          <a:xfrm>
            <a:off x="928662" y="5781324"/>
            <a:ext cx="614366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Introduce urban agriculture, rainwater harvesting regulations</a:t>
            </a:r>
            <a:endParaRPr lang="en-IN" sz="1600" dirty="0" smtClean="0"/>
          </a:p>
        </p:txBody>
      </p:sp>
      <p:sp>
        <p:nvSpPr>
          <p:cNvPr id="10" name="Rounded Rectangle 9"/>
          <p:cNvSpPr/>
          <p:nvPr/>
        </p:nvSpPr>
        <p:spPr>
          <a:xfrm>
            <a:off x="142844" y="1000108"/>
            <a:ext cx="2357454"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GREEN BUILDINGS</a:t>
            </a:r>
            <a:endParaRPr lang="en-US" dirty="0">
              <a:solidFill>
                <a:schemeClr val="tx1"/>
              </a:solidFill>
            </a:endParaRPr>
          </a:p>
        </p:txBody>
      </p:sp>
      <p:pic>
        <p:nvPicPr>
          <p:cNvPr id="11" name="Picture 2" descr="http://3.bp.blogspot.com/_Z8mwJp4iSOo/SNfcqM6dVyI/AAAAAAAAHeo/tJfbrlweuXU/s320/green_building_drawing.gif"/>
          <p:cNvPicPr>
            <a:picLocks noChangeAspect="1" noChangeArrowheads="1"/>
          </p:cNvPicPr>
          <p:nvPr/>
        </p:nvPicPr>
        <p:blipFill>
          <a:blip r:embed="rId3" cstate="screen"/>
          <a:srcRect/>
          <a:stretch>
            <a:fillRect/>
          </a:stretch>
        </p:blipFill>
        <p:spPr bwMode="auto">
          <a:xfrm>
            <a:off x="7315200" y="928670"/>
            <a:ext cx="1828800" cy="1428750"/>
          </a:xfrm>
          <a:prstGeom prst="rect">
            <a:avLst/>
          </a:prstGeom>
          <a:noFill/>
        </p:spPr>
      </p:pic>
      <p:pic>
        <p:nvPicPr>
          <p:cNvPr id="12" name="Picture 4" descr="http://www.sustainablesouthsound.org/wp-content/uploads/2012/05/urban-ag1.jpg"/>
          <p:cNvPicPr>
            <a:picLocks noChangeAspect="1" noChangeArrowheads="1"/>
          </p:cNvPicPr>
          <p:nvPr/>
        </p:nvPicPr>
        <p:blipFill>
          <a:blip r:embed="rId4" cstate="screen"/>
          <a:srcRect/>
          <a:stretch>
            <a:fillRect/>
          </a:stretch>
        </p:blipFill>
        <p:spPr bwMode="auto">
          <a:xfrm>
            <a:off x="7315200" y="2500306"/>
            <a:ext cx="1828800" cy="1371600"/>
          </a:xfrm>
          <a:prstGeom prst="rect">
            <a:avLst/>
          </a:prstGeom>
          <a:noFill/>
        </p:spPr>
      </p:pic>
      <p:pic>
        <p:nvPicPr>
          <p:cNvPr id="13" name="Picture 6" descr="http://t2.gstatic.com/images?q=tbn:ANd9GcQTLaz7aFD3bbFmura3H8Ybi6hVLeEuBK-D4QMgDA32ML8L_MwcGQWYIGgM"/>
          <p:cNvPicPr>
            <a:picLocks noChangeAspect="1" noChangeArrowheads="1"/>
          </p:cNvPicPr>
          <p:nvPr/>
        </p:nvPicPr>
        <p:blipFill>
          <a:blip r:embed="rId5" cstate="screen"/>
          <a:srcRect/>
          <a:stretch>
            <a:fillRect/>
          </a:stretch>
        </p:blipFill>
        <p:spPr bwMode="auto">
          <a:xfrm>
            <a:off x="7315200" y="3929066"/>
            <a:ext cx="1828800" cy="1394728"/>
          </a:xfrm>
          <a:prstGeom prst="rect">
            <a:avLst/>
          </a:prstGeom>
          <a:noFill/>
        </p:spPr>
      </p:pic>
      <p:pic>
        <p:nvPicPr>
          <p:cNvPr id="14" name="Picture 8" descr="http://t1.gstatic.com/images?q=tbn:ANd9GcSjN4zqRmSIc8fuSppwf_OKo_C81Ht2g2Nix23e03JkzQ7u92uIuqgajAlY"/>
          <p:cNvPicPr>
            <a:picLocks noChangeAspect="1" noChangeArrowheads="1"/>
          </p:cNvPicPr>
          <p:nvPr/>
        </p:nvPicPr>
        <p:blipFill>
          <a:blip r:embed="rId6" cstate="screen"/>
          <a:srcRect/>
          <a:stretch>
            <a:fillRect/>
          </a:stretch>
        </p:blipFill>
        <p:spPr bwMode="auto">
          <a:xfrm>
            <a:off x="7315200" y="5429264"/>
            <a:ext cx="1828800" cy="1214446"/>
          </a:xfrm>
          <a:prstGeom prst="rect">
            <a:avLst/>
          </a:prstGeom>
          <a:noFill/>
        </p:spPr>
      </p:pic>
      <p:sp>
        <p:nvSpPr>
          <p:cNvPr id="15" name="TextBox 14"/>
          <p:cNvSpPr txBox="1"/>
          <p:nvPr/>
        </p:nvSpPr>
        <p:spPr>
          <a:xfrm>
            <a:off x="1785918" y="6572272"/>
            <a:ext cx="7429552" cy="369332"/>
          </a:xfrm>
          <a:prstGeom prst="rect">
            <a:avLst/>
          </a:prstGeom>
          <a:noFill/>
        </p:spPr>
        <p:txBody>
          <a:bodyPr wrap="square" rtlCol="0">
            <a:spAutoFit/>
          </a:bodyPr>
          <a:lstStyle/>
          <a:p>
            <a:pPr algn="r"/>
            <a:r>
              <a:rPr lang="en-US" sz="900" dirty="0" smtClean="0"/>
              <a:t>Source:</a:t>
            </a:r>
            <a:r>
              <a:rPr lang="en-US" sz="900" baseline="30000" dirty="0" smtClean="0"/>
              <a:t>1</a:t>
            </a:r>
            <a:r>
              <a:rPr lang="en-US" sz="900" dirty="0" smtClean="0"/>
              <a:t> </a:t>
            </a:r>
            <a:r>
              <a:rPr lang="en-US" sz="900" dirty="0" smtClean="0">
                <a:hlinkClick r:id="rId7"/>
              </a:rPr>
              <a:t>http://www.mumbaimania.in/2008/09/mumbai-has-20-of-green-buildings-in.html</a:t>
            </a:r>
            <a:endParaRPr lang="en-US" sz="900" dirty="0" smtClean="0"/>
          </a:p>
          <a:p>
            <a:pPr algn="r"/>
            <a:r>
              <a:rPr lang="en-US" sz="900" dirty="0" smtClean="0"/>
              <a:t>www.igbc.in</a:t>
            </a:r>
            <a:endParaRPr lang="en-US" sz="900" dirty="0"/>
          </a:p>
        </p:txBody>
      </p:sp>
      <p:pic>
        <p:nvPicPr>
          <p:cNvPr id="16" name="Picture 1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685800"/>
          </a:xfrm>
        </p:spPr>
        <p:txBody>
          <a:bodyPr/>
          <a:lstStyle/>
          <a:p>
            <a:r>
              <a:rPr lang="en-US" dirty="0" smtClean="0"/>
              <a:t>Industrial zones</a:t>
            </a:r>
            <a:endParaRPr lang="en-US" dirty="0"/>
          </a:p>
        </p:txBody>
      </p:sp>
      <p:pic>
        <p:nvPicPr>
          <p:cNvPr id="6" name="Picture 2"/>
          <p:cNvPicPr>
            <a:picLocks noChangeAspect="1" noChangeArrowheads="1"/>
          </p:cNvPicPr>
          <p:nvPr/>
        </p:nvPicPr>
        <p:blipFill>
          <a:blip r:embed="rId3" cstate="print"/>
          <a:srcRect l="6402" t="76258" r="8830"/>
          <a:stretch>
            <a:fillRect/>
          </a:stretch>
        </p:blipFill>
        <p:spPr bwMode="auto">
          <a:xfrm>
            <a:off x="4419600" y="5168900"/>
            <a:ext cx="3048000" cy="1460500"/>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b="24645"/>
          <a:stretch>
            <a:fillRect/>
          </a:stretch>
        </p:blipFill>
        <p:spPr bwMode="auto">
          <a:xfrm>
            <a:off x="0" y="762000"/>
            <a:ext cx="4314825" cy="5562600"/>
          </a:xfrm>
          <a:prstGeom prst="rect">
            <a:avLst/>
          </a:prstGeom>
          <a:noFill/>
          <a:ln w="9525">
            <a:noFill/>
            <a:miter lim="800000"/>
            <a:headEnd/>
            <a:tailEnd/>
          </a:ln>
          <a:effectLst/>
        </p:spPr>
      </p:pic>
      <p:sp>
        <p:nvSpPr>
          <p:cNvPr id="8" name="TextBox 7"/>
          <p:cNvSpPr txBox="1"/>
          <p:nvPr/>
        </p:nvSpPr>
        <p:spPr>
          <a:xfrm>
            <a:off x="1752600" y="6627168"/>
            <a:ext cx="7391400" cy="230832"/>
          </a:xfrm>
          <a:prstGeom prst="rect">
            <a:avLst/>
          </a:prstGeom>
          <a:noFill/>
        </p:spPr>
        <p:txBody>
          <a:bodyPr wrap="square" rtlCol="0">
            <a:spAutoFit/>
          </a:bodyPr>
          <a:lstStyle/>
          <a:p>
            <a:pPr algn="r"/>
            <a:r>
              <a:rPr lang="en-US" sz="900" dirty="0" smtClean="0"/>
              <a:t>Source: MMRDA(1999) Regional Plan for Mumbai Metropolitan Region 1996-2011, Ch.2 ‘Regional setting', Maharashtra Government Gazette, Mumbai</a:t>
            </a:r>
            <a:endParaRPr lang="en-US" sz="900" dirty="0"/>
          </a:p>
        </p:txBody>
      </p:sp>
      <p:graphicFrame>
        <p:nvGraphicFramePr>
          <p:cNvPr id="10" name="Chart 9"/>
          <p:cNvGraphicFramePr/>
          <p:nvPr/>
        </p:nvGraphicFramePr>
        <p:xfrm>
          <a:off x="4114800" y="11430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495800" y="3733800"/>
            <a:ext cx="4114800" cy="369332"/>
          </a:xfrm>
          <a:prstGeom prst="rect">
            <a:avLst/>
          </a:prstGeom>
          <a:noFill/>
        </p:spPr>
        <p:txBody>
          <a:bodyPr wrap="square" rtlCol="0">
            <a:spAutoFit/>
          </a:bodyPr>
          <a:lstStyle/>
          <a:p>
            <a:r>
              <a:rPr lang="en-US" dirty="0" smtClean="0"/>
              <a:t>Maximum no. of industries are small scale</a:t>
            </a:r>
            <a:endParaRPr lang="en-US" dirty="0"/>
          </a:p>
        </p:txBody>
      </p:sp>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umbai1.jpg"/>
          <p:cNvPicPr>
            <a:picLocks noChangeAspect="1"/>
          </p:cNvPicPr>
          <p:nvPr/>
        </p:nvPicPr>
        <p:blipFill>
          <a:blip r:embed="rId2" cstate="screen"/>
          <a:stretch>
            <a:fillRect/>
          </a:stretch>
        </p:blipFill>
        <p:spPr>
          <a:xfrm>
            <a:off x="0" y="0"/>
            <a:ext cx="9144000" cy="4786322"/>
          </a:xfrm>
          <a:prstGeom prst="rect">
            <a:avLst/>
          </a:prstGeom>
        </p:spPr>
      </p:pic>
      <p:sp>
        <p:nvSpPr>
          <p:cNvPr id="2" name="Title 1"/>
          <p:cNvSpPr>
            <a:spLocks noGrp="1"/>
          </p:cNvSpPr>
          <p:nvPr>
            <p:ph type="ctrTitle"/>
          </p:nvPr>
        </p:nvSpPr>
        <p:spPr>
          <a:xfrm>
            <a:off x="0" y="5202259"/>
            <a:ext cx="9144000" cy="798509"/>
          </a:xfrm>
          <a:solidFill>
            <a:schemeClr val="bg1">
              <a:lumMod val="50000"/>
            </a:schemeClr>
          </a:solidFill>
        </p:spPr>
        <p:txBody>
          <a:bodyPr>
            <a:noAutofit/>
          </a:bodyPr>
          <a:lstStyle/>
          <a:p>
            <a:r>
              <a:rPr lang="en-US" sz="2800" b="1" dirty="0" smtClean="0">
                <a:solidFill>
                  <a:schemeClr val="bg1"/>
                </a:solidFill>
                <a:latin typeface="Papyrus" pitchFamily="66" charset="0"/>
              </a:rPr>
              <a:t>Communicating Climate Change  to Policy Makers </a:t>
            </a:r>
            <a:endParaRPr lang="en-IN" sz="2800" b="1" dirty="0">
              <a:solidFill>
                <a:schemeClr val="bg1"/>
              </a:solidFill>
              <a:latin typeface="Papyrus" pitchFamily="66" charset="0"/>
            </a:endParaRPr>
          </a:p>
        </p:txBody>
      </p:sp>
      <p:sp>
        <p:nvSpPr>
          <p:cNvPr id="3" name="Subtitle 2"/>
          <p:cNvSpPr>
            <a:spLocks noGrp="1"/>
          </p:cNvSpPr>
          <p:nvPr>
            <p:ph type="subTitle" idx="1"/>
          </p:nvPr>
        </p:nvSpPr>
        <p:spPr>
          <a:xfrm>
            <a:off x="0" y="6127786"/>
            <a:ext cx="9144000" cy="373048"/>
          </a:xfrm>
          <a:solidFill>
            <a:schemeClr val="accent5">
              <a:lumMod val="75000"/>
            </a:schemeClr>
          </a:solidFill>
        </p:spPr>
        <p:txBody>
          <a:bodyPr>
            <a:noAutofit/>
          </a:bodyPr>
          <a:lstStyle/>
          <a:p>
            <a:r>
              <a:rPr lang="en-US" sz="2000" b="1" dirty="0" smtClean="0">
                <a:solidFill>
                  <a:schemeClr val="tx1"/>
                </a:solidFill>
                <a:latin typeface="Palatino Linotype" pitchFamily="18" charset="0"/>
              </a:rPr>
              <a:t>Prepared By: Environmental Management Centre LLP, Mumbai</a:t>
            </a:r>
          </a:p>
        </p:txBody>
      </p:sp>
      <p:sp>
        <p:nvSpPr>
          <p:cNvPr id="23554" name="AutoShape 2" descr="http://www.easyvectors.com/assets/images/vectors/afbig/business-meeting-clip-ar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 name="Lightning Bolt 9"/>
          <p:cNvSpPr/>
          <p:nvPr/>
        </p:nvSpPr>
        <p:spPr>
          <a:xfrm>
            <a:off x="914400" y="457200"/>
            <a:ext cx="2362200" cy="838200"/>
          </a:xfrm>
          <a:prstGeom prst="lightningBol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Cloud 10"/>
          <p:cNvSpPr/>
          <p:nvPr/>
        </p:nvSpPr>
        <p:spPr>
          <a:xfrm>
            <a:off x="0" y="0"/>
            <a:ext cx="2209800" cy="762000"/>
          </a:xfrm>
          <a:prstGeom prst="cloud">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23564" name="Picture 1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106686" y="4357694"/>
            <a:ext cx="607826" cy="842700"/>
          </a:xfrm>
          <a:prstGeom prst="rect">
            <a:avLst/>
          </a:prstGeom>
          <a:noFill/>
          <a:ln w="9525">
            <a:noFill/>
            <a:miter lim="800000"/>
            <a:headEnd/>
            <a:tailEnd/>
          </a:ln>
          <a:effectLst/>
        </p:spPr>
      </p:pic>
      <p:pic>
        <p:nvPicPr>
          <p:cNvPr id="23566" name="Picture 14"/>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392538" y="4357694"/>
            <a:ext cx="607826" cy="842700"/>
          </a:xfrm>
          <a:prstGeom prst="rect">
            <a:avLst/>
          </a:prstGeom>
          <a:noFill/>
          <a:ln w="9525">
            <a:noFill/>
            <a:miter lim="800000"/>
            <a:headEnd/>
            <a:tailEnd/>
          </a:ln>
          <a:effectLst/>
        </p:spPr>
      </p:pic>
      <p:pic>
        <p:nvPicPr>
          <p:cNvPr id="28" name="Picture 1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3678422" y="4372250"/>
            <a:ext cx="607826" cy="842700"/>
          </a:xfrm>
          <a:prstGeom prst="rect">
            <a:avLst/>
          </a:prstGeom>
          <a:noFill/>
          <a:ln w="9525">
            <a:noFill/>
            <a:miter lim="800000"/>
            <a:headEnd/>
            <a:tailEnd/>
          </a:ln>
          <a:effectLst/>
        </p:spPr>
      </p:pic>
      <p:pic>
        <p:nvPicPr>
          <p:cNvPr id="29" name="Picture 14"/>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4964274" y="4372250"/>
            <a:ext cx="607826" cy="842700"/>
          </a:xfrm>
          <a:prstGeom prst="rect">
            <a:avLst/>
          </a:prstGeom>
          <a:noFill/>
          <a:ln w="9525">
            <a:noFill/>
            <a:miter lim="800000"/>
            <a:headEnd/>
            <a:tailEnd/>
          </a:ln>
          <a:effectLst/>
        </p:spPr>
      </p:pic>
      <p:pic>
        <p:nvPicPr>
          <p:cNvPr id="30" name="Picture 1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6178784" y="4357694"/>
            <a:ext cx="607826" cy="842700"/>
          </a:xfrm>
          <a:prstGeom prst="rect">
            <a:avLst/>
          </a:prstGeom>
          <a:noFill/>
          <a:ln w="9525">
            <a:noFill/>
            <a:miter lim="800000"/>
            <a:headEnd/>
            <a:tailEnd/>
          </a:ln>
          <a:effectLst/>
        </p:spPr>
      </p:pic>
      <p:pic>
        <p:nvPicPr>
          <p:cNvPr id="31" name="Picture 14"/>
          <p:cNvPicPr>
            <a:picLocks noChangeAspect="1" noChangeArrowheads="1"/>
          </p:cNvPicPr>
          <p:nvPr/>
        </p:nvPicPr>
        <p:blipFill>
          <a:blip r:embed="rId4" cstate="screen">
            <a:clrChange>
              <a:clrFrom>
                <a:srgbClr val="FFFFFF"/>
              </a:clrFrom>
              <a:clrTo>
                <a:srgbClr val="FFFFFF">
                  <a:alpha val="0"/>
                </a:srgbClr>
              </a:clrTo>
            </a:clrChange>
            <a:lum/>
          </a:blip>
          <a:srcRect/>
          <a:stretch>
            <a:fillRect/>
          </a:stretch>
        </p:blipFill>
        <p:spPr bwMode="auto">
          <a:xfrm>
            <a:off x="7464636" y="4357694"/>
            <a:ext cx="607826" cy="84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of GHG emissions</a:t>
            </a:r>
            <a:endParaRPr lang="en-US" dirty="0"/>
          </a:p>
        </p:txBody>
      </p:sp>
      <p:sp>
        <p:nvSpPr>
          <p:cNvPr id="4" name="Rounded Rectangle 3"/>
          <p:cNvSpPr/>
          <p:nvPr/>
        </p:nvSpPr>
        <p:spPr>
          <a:xfrm>
            <a:off x="142844" y="1000108"/>
            <a:ext cx="2357454"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ACTIONS</a:t>
            </a:r>
            <a:endParaRPr lang="en-US" dirty="0">
              <a:solidFill>
                <a:schemeClr val="tx1"/>
              </a:solidFill>
            </a:endParaRPr>
          </a:p>
        </p:txBody>
      </p:sp>
      <p:sp>
        <p:nvSpPr>
          <p:cNvPr id="5" name="Rounded Rectangle 4"/>
          <p:cNvSpPr/>
          <p:nvPr/>
        </p:nvSpPr>
        <p:spPr>
          <a:xfrm>
            <a:off x="928662" y="1785926"/>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Fuel switch</a:t>
            </a:r>
          </a:p>
        </p:txBody>
      </p:sp>
      <p:sp>
        <p:nvSpPr>
          <p:cNvPr id="6" name="Rounded Rectangle 5"/>
          <p:cNvSpPr/>
          <p:nvPr/>
        </p:nvSpPr>
        <p:spPr>
          <a:xfrm>
            <a:off x="928662" y="2495176"/>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New technologies</a:t>
            </a:r>
          </a:p>
        </p:txBody>
      </p:sp>
      <p:sp>
        <p:nvSpPr>
          <p:cNvPr id="7" name="Rounded Rectangle 6"/>
          <p:cNvSpPr/>
          <p:nvPr/>
        </p:nvSpPr>
        <p:spPr>
          <a:xfrm>
            <a:off x="928662" y="3214686"/>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Cogeneration </a:t>
            </a:r>
          </a:p>
        </p:txBody>
      </p:sp>
      <p:sp>
        <p:nvSpPr>
          <p:cNvPr id="8" name="Rounded Rectangle 7"/>
          <p:cNvSpPr/>
          <p:nvPr/>
        </p:nvSpPr>
        <p:spPr>
          <a:xfrm>
            <a:off x="928662" y="3929066"/>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Process improvements</a:t>
            </a:r>
          </a:p>
        </p:txBody>
      </p:sp>
      <p:sp>
        <p:nvSpPr>
          <p:cNvPr id="9" name="Rounded Rectangle 8"/>
          <p:cNvSpPr/>
          <p:nvPr/>
        </p:nvSpPr>
        <p:spPr>
          <a:xfrm>
            <a:off x="928662" y="4643446"/>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Material substitution</a:t>
            </a:r>
          </a:p>
        </p:txBody>
      </p:sp>
      <p:sp>
        <p:nvSpPr>
          <p:cNvPr id="10" name="Rounded Rectangle 9"/>
          <p:cNvSpPr/>
          <p:nvPr/>
        </p:nvSpPr>
        <p:spPr>
          <a:xfrm>
            <a:off x="928662" y="5357826"/>
            <a:ext cx="2214578"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smtClean="0">
                <a:solidFill>
                  <a:schemeClr val="tx1"/>
                </a:solidFill>
              </a:rPr>
              <a:t>Material recycling</a:t>
            </a:r>
          </a:p>
        </p:txBody>
      </p:sp>
      <p:sp>
        <p:nvSpPr>
          <p:cNvPr id="23" name="TextBox 22"/>
          <p:cNvSpPr txBox="1"/>
          <p:nvPr/>
        </p:nvSpPr>
        <p:spPr>
          <a:xfrm>
            <a:off x="0" y="6627168"/>
            <a:ext cx="9144000" cy="230832"/>
          </a:xfrm>
          <a:prstGeom prst="rect">
            <a:avLst/>
          </a:prstGeom>
          <a:noFill/>
        </p:spPr>
        <p:txBody>
          <a:bodyPr wrap="square" rtlCol="0">
            <a:spAutoFit/>
          </a:bodyPr>
          <a:lstStyle/>
          <a:p>
            <a:pPr algn="r"/>
            <a:r>
              <a:rPr lang="en-US" sz="900" dirty="0" smtClean="0"/>
              <a:t>Source: IPCC (1996), Technologies, Policies and Measures for Mitigating Climate Change, Pg 34-35</a:t>
            </a:r>
            <a:endParaRPr lang="en-US" sz="900" dirty="0"/>
          </a:p>
        </p:txBody>
      </p:sp>
      <p:sp>
        <p:nvSpPr>
          <p:cNvPr id="26" name="Rounded Rectangle 25"/>
          <p:cNvSpPr/>
          <p:nvPr/>
        </p:nvSpPr>
        <p:spPr>
          <a:xfrm>
            <a:off x="3505200" y="1752600"/>
            <a:ext cx="5334000" cy="16764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r>
              <a:rPr lang="en-US" sz="1600" dirty="0" smtClean="0">
                <a:solidFill>
                  <a:schemeClr val="tx1"/>
                </a:solidFill>
              </a:rPr>
              <a:t>Switching to less carbon-intensive industrial fuels such as natural gas</a:t>
            </a:r>
          </a:p>
          <a:p>
            <a:pPr indent="119063">
              <a:buFont typeface="Arial" pitchFamily="34" charset="0"/>
              <a:buChar char="•"/>
            </a:pPr>
            <a:r>
              <a:rPr lang="en-US" sz="1600" dirty="0" smtClean="0">
                <a:solidFill>
                  <a:schemeClr val="tx1"/>
                </a:solidFill>
              </a:rPr>
              <a:t>The efficient use of biomass in steam and gas turbine</a:t>
            </a:r>
          </a:p>
          <a:p>
            <a:r>
              <a:rPr lang="en-US" sz="1600" dirty="0" smtClean="0">
                <a:solidFill>
                  <a:schemeClr val="tx1"/>
                </a:solidFill>
              </a:rPr>
              <a:t>(E.g. Pulp and paper, forest products and some agricultural industries such as sugar cane)</a:t>
            </a:r>
            <a:endParaRPr lang="en-IN" sz="1600" dirty="0" smtClean="0">
              <a:solidFill>
                <a:schemeClr val="tx1"/>
              </a:solidFill>
            </a:endParaRPr>
          </a:p>
        </p:txBody>
      </p:sp>
      <p:sp>
        <p:nvSpPr>
          <p:cNvPr id="27" name="Rounded Rectangle 26"/>
          <p:cNvSpPr/>
          <p:nvPr/>
        </p:nvSpPr>
        <p:spPr>
          <a:xfrm>
            <a:off x="3505200" y="2514600"/>
            <a:ext cx="5334000" cy="9906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r>
              <a:rPr lang="en-US" sz="1600" dirty="0" smtClean="0">
                <a:solidFill>
                  <a:schemeClr val="tx1"/>
                </a:solidFill>
              </a:rPr>
              <a:t>Use of new efficient technologies and mechanisms to reduce fuel use and time consumed to produce 1 unit of product</a:t>
            </a:r>
            <a:endParaRPr lang="en-IN" sz="1600" dirty="0" smtClean="0">
              <a:solidFill>
                <a:schemeClr val="tx1"/>
              </a:solidFill>
            </a:endParaRPr>
          </a:p>
        </p:txBody>
      </p:sp>
      <p:sp>
        <p:nvSpPr>
          <p:cNvPr id="28" name="Rounded Rectangle 27"/>
          <p:cNvSpPr/>
          <p:nvPr/>
        </p:nvSpPr>
        <p:spPr>
          <a:xfrm>
            <a:off x="3505200" y="3200400"/>
            <a:ext cx="5334000" cy="16002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endParaRPr lang="en-US" sz="1600" dirty="0" smtClean="0">
              <a:solidFill>
                <a:schemeClr val="tx1"/>
              </a:solidFill>
            </a:endParaRPr>
          </a:p>
          <a:p>
            <a:pPr marL="119063" indent="-119063">
              <a:buFont typeface="Arial" pitchFamily="34" charset="0"/>
              <a:buChar char="•"/>
            </a:pPr>
            <a:r>
              <a:rPr lang="en-US" sz="1600" dirty="0" smtClean="0">
                <a:solidFill>
                  <a:schemeClr val="tx1"/>
                </a:solidFill>
              </a:rPr>
              <a:t>The production of electricity using waste heat (as in steam) from an industrial process or the use of steam from electric power generation as a source of heat</a:t>
            </a:r>
          </a:p>
          <a:p>
            <a:pPr marL="119063" indent="-119063">
              <a:buFont typeface="Arial" pitchFamily="34" charset="0"/>
              <a:buChar char="•"/>
            </a:pPr>
            <a:r>
              <a:rPr lang="en-US" sz="1600" dirty="0" smtClean="0">
                <a:solidFill>
                  <a:schemeClr val="tx1"/>
                </a:solidFill>
              </a:rPr>
              <a:t>E.g. coal-intensive industry has the potential to reduce its CO</a:t>
            </a:r>
            <a:r>
              <a:rPr lang="en-US" sz="1600" baseline="-25000" dirty="0" smtClean="0">
                <a:solidFill>
                  <a:schemeClr val="tx1"/>
                </a:solidFill>
              </a:rPr>
              <a:t>2</a:t>
            </a:r>
            <a:r>
              <a:rPr lang="en-US" sz="1600" dirty="0" smtClean="0">
                <a:solidFill>
                  <a:schemeClr val="tx1"/>
                </a:solidFill>
              </a:rPr>
              <a:t> emissions by half, without switching fuels, through cogeneration.</a:t>
            </a:r>
          </a:p>
          <a:p>
            <a:pPr marL="119063" indent="-119063"/>
            <a:endParaRPr lang="en-IN" sz="1600" dirty="0" smtClean="0">
              <a:solidFill>
                <a:schemeClr val="tx1"/>
              </a:solidFill>
            </a:endParaRPr>
          </a:p>
        </p:txBody>
      </p:sp>
      <p:sp>
        <p:nvSpPr>
          <p:cNvPr id="29" name="Rounded Rectangle 28"/>
          <p:cNvSpPr/>
          <p:nvPr/>
        </p:nvSpPr>
        <p:spPr>
          <a:xfrm>
            <a:off x="3505200" y="3886200"/>
            <a:ext cx="5334000" cy="19050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endParaRPr lang="en-US" sz="1600" dirty="0" smtClean="0">
              <a:solidFill>
                <a:schemeClr val="tx1"/>
              </a:solidFill>
            </a:endParaRPr>
          </a:p>
          <a:p>
            <a:pPr marL="119063" indent="-119063">
              <a:buFont typeface="Arial" pitchFamily="34" charset="0"/>
              <a:buChar char="•"/>
            </a:pPr>
            <a:r>
              <a:rPr lang="en-US" sz="1600" dirty="0" smtClean="0">
                <a:solidFill>
                  <a:schemeClr val="tx1"/>
                </a:solidFill>
              </a:rPr>
              <a:t>Industrial process alterations can reduce all process-related GHGs significantly or even eliminate them entirely. </a:t>
            </a:r>
          </a:p>
          <a:p>
            <a:pPr marL="119063" indent="-119063">
              <a:buFont typeface="Arial" pitchFamily="34" charset="0"/>
              <a:buChar char="•"/>
            </a:pPr>
            <a:r>
              <a:rPr lang="en-US" sz="1600" dirty="0" smtClean="0">
                <a:solidFill>
                  <a:schemeClr val="tx1"/>
                </a:solidFill>
              </a:rPr>
              <a:t>Replacing natural gas as the source of industrial hydrogen with biomass hydrogen or with water electrolysis using carbon-free energy sources reduces carbon emissions in the manufacture of ammonia and replace coking coal in the production of iron</a:t>
            </a:r>
          </a:p>
          <a:p>
            <a:pPr marL="119063" indent="-119063"/>
            <a:endParaRPr lang="en-IN" sz="1600" dirty="0" smtClean="0">
              <a:solidFill>
                <a:schemeClr val="tx1"/>
              </a:solidFill>
            </a:endParaRPr>
          </a:p>
        </p:txBody>
      </p:sp>
      <p:sp>
        <p:nvSpPr>
          <p:cNvPr id="32" name="Rounded Rectangle 31"/>
          <p:cNvSpPr/>
          <p:nvPr/>
        </p:nvSpPr>
        <p:spPr>
          <a:xfrm>
            <a:off x="3505200" y="4267200"/>
            <a:ext cx="5334000" cy="10668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endParaRPr lang="en-US" sz="1600" dirty="0" smtClean="0">
              <a:solidFill>
                <a:schemeClr val="tx1"/>
              </a:solidFill>
            </a:endParaRPr>
          </a:p>
          <a:p>
            <a:pPr marL="119063" indent="-119063">
              <a:buFont typeface="Arial" pitchFamily="34" charset="0"/>
              <a:buChar char="•"/>
            </a:pPr>
            <a:r>
              <a:rPr lang="en-US" sz="1600" dirty="0" smtClean="0">
                <a:solidFill>
                  <a:schemeClr val="tx1"/>
                </a:solidFill>
              </a:rPr>
              <a:t>Replacing materials associated with high GHG emissions with alternatives that perform the same function</a:t>
            </a:r>
          </a:p>
          <a:p>
            <a:pPr marL="119063" indent="-119063">
              <a:buFont typeface="Arial" pitchFamily="34" charset="0"/>
              <a:buChar char="•"/>
            </a:pPr>
            <a:r>
              <a:rPr lang="en-US" sz="1600" dirty="0" smtClean="0">
                <a:solidFill>
                  <a:schemeClr val="tx1"/>
                </a:solidFill>
              </a:rPr>
              <a:t>e.g., the fly-ash substitution and the use of waste fuels</a:t>
            </a:r>
          </a:p>
          <a:p>
            <a:pPr marL="119063" indent="-119063"/>
            <a:endParaRPr lang="en-IN" sz="1600" dirty="0" smtClean="0">
              <a:solidFill>
                <a:schemeClr val="tx1"/>
              </a:solidFill>
            </a:endParaRPr>
          </a:p>
        </p:txBody>
      </p:sp>
      <p:sp>
        <p:nvSpPr>
          <p:cNvPr id="33" name="Rounded Rectangle 32"/>
          <p:cNvSpPr/>
          <p:nvPr/>
        </p:nvSpPr>
        <p:spPr>
          <a:xfrm>
            <a:off x="3505200" y="4648200"/>
            <a:ext cx="5334000" cy="137160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endParaRPr lang="en-US" sz="1600" dirty="0" smtClean="0">
              <a:solidFill>
                <a:schemeClr val="tx1"/>
              </a:solidFill>
            </a:endParaRPr>
          </a:p>
          <a:p>
            <a:pPr marL="119063" indent="-119063">
              <a:buFont typeface="Arial" pitchFamily="34" charset="0"/>
              <a:buChar char="•"/>
            </a:pPr>
            <a:r>
              <a:rPr lang="en-US" sz="1600" dirty="0" smtClean="0">
                <a:solidFill>
                  <a:schemeClr val="tx1"/>
                </a:solidFill>
              </a:rPr>
              <a:t>The recycling and reuse of goods can save not only energy but GHGs released to the atmosphere</a:t>
            </a:r>
          </a:p>
          <a:p>
            <a:pPr marL="119063" indent="-119063">
              <a:buFont typeface="Arial" pitchFamily="34" charset="0"/>
              <a:buChar char="•"/>
            </a:pPr>
            <a:r>
              <a:rPr lang="en-US" sz="1600" dirty="0" smtClean="0">
                <a:solidFill>
                  <a:schemeClr val="tx1"/>
                </a:solidFill>
              </a:rPr>
              <a:t>Primary materials release about four times the CO2 of secondary (recycled) materials in steel, copper, glass and paper production</a:t>
            </a:r>
          </a:p>
          <a:p>
            <a:pPr marL="119063" indent="-119063"/>
            <a:endParaRPr lang="en-IN" sz="1600" dirty="0" smtClean="0">
              <a:solidFill>
                <a:schemeClr val="tx1"/>
              </a:solidFill>
            </a:endParaRPr>
          </a:p>
        </p:txBody>
      </p:sp>
      <p:pic>
        <p:nvPicPr>
          <p:cNvPr id="17" name="Picture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6" grpId="0" animBg="1"/>
      <p:bldP spid="26" grpId="1" animBg="1"/>
      <p:bldP spid="27" grpId="0" animBg="1"/>
      <p:bldP spid="27" grpId="1" animBg="1"/>
      <p:bldP spid="28" grpId="0" animBg="1"/>
      <p:bldP spid="28" grpId="1" animBg="1"/>
      <p:bldP spid="29" grpId="0" animBg="1"/>
      <p:bldP spid="29" grpId="1" animBg="1"/>
      <p:bldP spid="32" grpId="0" animBg="1"/>
      <p:bldP spid="32" grpId="1"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&amp; Wild Life</a:t>
            </a:r>
            <a:endParaRPr lang="en-US" dirty="0"/>
          </a:p>
        </p:txBody>
      </p:sp>
      <p:sp>
        <p:nvSpPr>
          <p:cNvPr id="4" name="Rounded Rectangle 3"/>
          <p:cNvSpPr/>
          <p:nvPr/>
        </p:nvSpPr>
        <p:spPr>
          <a:xfrm>
            <a:off x="857224" y="1780796"/>
            <a:ext cx="4500594" cy="64922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Mangrove regeneration e.g. Gujarat</a:t>
            </a:r>
            <a:endParaRPr lang="en-US" dirty="0">
              <a:solidFill>
                <a:schemeClr val="tx1"/>
              </a:solidFill>
            </a:endParaRPr>
          </a:p>
        </p:txBody>
      </p:sp>
      <p:sp>
        <p:nvSpPr>
          <p:cNvPr id="5" name="Rounded Rectangle 4"/>
          <p:cNvSpPr/>
          <p:nvPr/>
        </p:nvSpPr>
        <p:spPr>
          <a:xfrm>
            <a:off x="142844" y="1000108"/>
            <a:ext cx="2000264" cy="64922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ACTIONS</a:t>
            </a:r>
            <a:endParaRPr lang="en-US" dirty="0">
              <a:solidFill>
                <a:schemeClr val="tx1"/>
              </a:solidFill>
            </a:endParaRPr>
          </a:p>
        </p:txBody>
      </p:sp>
      <p:sp>
        <p:nvSpPr>
          <p:cNvPr id="6" name="Rounded Rectangle 5"/>
          <p:cNvSpPr/>
          <p:nvPr/>
        </p:nvSpPr>
        <p:spPr>
          <a:xfrm>
            <a:off x="857224" y="2494024"/>
            <a:ext cx="4500594" cy="64922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JFM in Western Ghats</a:t>
            </a:r>
            <a:endParaRPr lang="en-US" dirty="0">
              <a:solidFill>
                <a:schemeClr val="tx1"/>
              </a:solidFill>
            </a:endParaRPr>
          </a:p>
        </p:txBody>
      </p:sp>
      <p:sp>
        <p:nvSpPr>
          <p:cNvPr id="7" name="Rounded Rectangle 6"/>
          <p:cNvSpPr/>
          <p:nvPr/>
        </p:nvSpPr>
        <p:spPr>
          <a:xfrm>
            <a:off x="857224" y="3208404"/>
            <a:ext cx="4500594" cy="64922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Restriction on housing, commercial, industrial and mining activity in forest areas</a:t>
            </a:r>
            <a:endParaRPr lang="en-US" dirty="0">
              <a:solidFill>
                <a:schemeClr val="tx1"/>
              </a:solidFill>
            </a:endParaRPr>
          </a:p>
        </p:txBody>
      </p:sp>
      <p:sp>
        <p:nvSpPr>
          <p:cNvPr id="8" name="Rounded Rectangle 7"/>
          <p:cNvSpPr/>
          <p:nvPr/>
        </p:nvSpPr>
        <p:spPr>
          <a:xfrm>
            <a:off x="857224" y="3922784"/>
            <a:ext cx="4500594" cy="64922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Identifying sensitive flora and fauna and taking apt measures to conserve</a:t>
            </a:r>
            <a:endParaRPr lang="en-US" dirty="0">
              <a:solidFill>
                <a:schemeClr val="tx1"/>
              </a:solidFill>
            </a:endParaRPr>
          </a:p>
        </p:txBody>
      </p:sp>
      <p:sp>
        <p:nvSpPr>
          <p:cNvPr id="9" name="Rounded Rectangle 8"/>
          <p:cNvSpPr/>
          <p:nvPr/>
        </p:nvSpPr>
        <p:spPr>
          <a:xfrm>
            <a:off x="857224" y="4637164"/>
            <a:ext cx="4500594" cy="64922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Creating awareness among all stakeholders</a:t>
            </a:r>
            <a:endParaRPr lang="en-US" dirty="0">
              <a:solidFill>
                <a:schemeClr val="tx1"/>
              </a:solidFill>
            </a:endParaRPr>
          </a:p>
        </p:txBody>
      </p:sp>
      <p:sp>
        <p:nvSpPr>
          <p:cNvPr id="10" name="Rounded Rectangle 9"/>
          <p:cNvSpPr/>
          <p:nvPr/>
        </p:nvSpPr>
        <p:spPr>
          <a:xfrm>
            <a:off x="857224" y="5351544"/>
            <a:ext cx="4500594" cy="64922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Training communities to manage forests</a:t>
            </a:r>
            <a:endParaRPr lang="en-US" dirty="0">
              <a:solidFill>
                <a:schemeClr val="tx1"/>
              </a:solidFill>
            </a:endParaRPr>
          </a:p>
        </p:txBody>
      </p:sp>
      <p:sp>
        <p:nvSpPr>
          <p:cNvPr id="11" name="TextBox 10"/>
          <p:cNvSpPr txBox="1"/>
          <p:nvPr/>
        </p:nvSpPr>
        <p:spPr>
          <a:xfrm>
            <a:off x="2643206" y="6429396"/>
            <a:ext cx="6500826" cy="507831"/>
          </a:xfrm>
          <a:prstGeom prst="rect">
            <a:avLst/>
          </a:prstGeom>
          <a:noFill/>
        </p:spPr>
        <p:txBody>
          <a:bodyPr wrap="square" rtlCol="0">
            <a:spAutoFit/>
          </a:bodyPr>
          <a:lstStyle/>
          <a:p>
            <a:pPr algn="r"/>
            <a:r>
              <a:rPr lang="en-US" sz="900" dirty="0" smtClean="0"/>
              <a:t>Source: </a:t>
            </a:r>
            <a:r>
              <a:rPr lang="en-US" sz="900" dirty="0" smtClean="0">
                <a:hlinkClick r:id="rId3"/>
              </a:rPr>
              <a:t>http://www.geciczmp.com/gec.aspx</a:t>
            </a:r>
            <a:endParaRPr lang="en-US" sz="900" dirty="0" smtClean="0"/>
          </a:p>
          <a:p>
            <a:pPr algn="r"/>
            <a:r>
              <a:rPr lang="en-US" sz="900" dirty="0" smtClean="0">
                <a:hlinkClick r:id="rId4"/>
              </a:rPr>
              <a:t>http://post.jagran.com/gujarat-set-to-increase-mangrove-cover-by-120-sq-km-1314011008</a:t>
            </a:r>
            <a:r>
              <a:rPr lang="en-US" sz="900" dirty="0" smtClean="0"/>
              <a:t>,</a:t>
            </a:r>
          </a:p>
          <a:p>
            <a:pPr algn="r"/>
            <a:endParaRPr lang="en-US" sz="900" dirty="0"/>
          </a:p>
        </p:txBody>
      </p:sp>
      <p:pic>
        <p:nvPicPr>
          <p:cNvPr id="12" name="Picture 4" descr="http://img.webme.com/pic/c/coastalcampaign/jakho.jpg"/>
          <p:cNvPicPr>
            <a:picLocks noChangeAspect="1" noChangeArrowheads="1"/>
          </p:cNvPicPr>
          <p:nvPr/>
        </p:nvPicPr>
        <p:blipFill>
          <a:blip r:embed="rId5" cstate="screen"/>
          <a:srcRect/>
          <a:stretch>
            <a:fillRect/>
          </a:stretch>
        </p:blipFill>
        <p:spPr bwMode="auto">
          <a:xfrm>
            <a:off x="7315232" y="857232"/>
            <a:ext cx="1828800" cy="1370788"/>
          </a:xfrm>
          <a:prstGeom prst="rect">
            <a:avLst/>
          </a:prstGeom>
          <a:noFill/>
        </p:spPr>
      </p:pic>
      <p:pic>
        <p:nvPicPr>
          <p:cNvPr id="13" name="Picture 6" descr="http://images.jagran.com/Mangrove_B_22_08_2011.jpg"/>
          <p:cNvPicPr>
            <a:picLocks noChangeAspect="1" noChangeArrowheads="1"/>
          </p:cNvPicPr>
          <p:nvPr/>
        </p:nvPicPr>
        <p:blipFill>
          <a:blip r:embed="rId6" cstate="screen"/>
          <a:srcRect/>
          <a:stretch>
            <a:fillRect/>
          </a:stretch>
        </p:blipFill>
        <p:spPr bwMode="auto">
          <a:xfrm>
            <a:off x="7315200" y="2285992"/>
            <a:ext cx="1828800" cy="1371601"/>
          </a:xfrm>
          <a:prstGeom prst="rect">
            <a:avLst/>
          </a:prstGeom>
          <a:noFill/>
        </p:spPr>
      </p:pic>
      <p:pic>
        <p:nvPicPr>
          <p:cNvPr id="15" name="Picture 2" descr="The Saplings of Mangrove being maintained at Nursery at Mathurakhand Village in Sunderban, an NGO supported by British High Commission took Huge Project to Combat Climate by Planting more Mangroves in Sunderban in Eastern India"/>
          <p:cNvPicPr>
            <a:picLocks noChangeAspect="1" noChangeArrowheads="1"/>
          </p:cNvPicPr>
          <p:nvPr/>
        </p:nvPicPr>
        <p:blipFill>
          <a:blip r:embed="rId7" cstate="screen"/>
          <a:srcRect/>
          <a:stretch>
            <a:fillRect/>
          </a:stretch>
        </p:blipFill>
        <p:spPr bwMode="auto">
          <a:xfrm>
            <a:off x="7315200" y="3714752"/>
            <a:ext cx="1828800" cy="1219200"/>
          </a:xfrm>
          <a:prstGeom prst="rect">
            <a:avLst/>
          </a:prstGeom>
          <a:noFill/>
        </p:spPr>
      </p:pic>
      <p:pic>
        <p:nvPicPr>
          <p:cNvPr id="114690" name="Picture 2" descr="http://upload.wikimedia.org/wikipedia/commons/thumb/c/c8/Western-Ghats-Matheran.jpg/256px-Western-Ghats-Matheran.jpg"/>
          <p:cNvPicPr>
            <a:picLocks noChangeAspect="1" noChangeArrowheads="1"/>
          </p:cNvPicPr>
          <p:nvPr/>
        </p:nvPicPr>
        <p:blipFill>
          <a:blip r:embed="rId8" cstate="screen"/>
          <a:srcRect/>
          <a:stretch>
            <a:fillRect/>
          </a:stretch>
        </p:blipFill>
        <p:spPr bwMode="auto">
          <a:xfrm>
            <a:off x="7315200" y="5000636"/>
            <a:ext cx="1828800" cy="1371600"/>
          </a:xfrm>
          <a:prstGeom prst="rect">
            <a:avLst/>
          </a:prstGeom>
          <a:noFill/>
        </p:spPr>
      </p:pic>
      <p:sp>
        <p:nvSpPr>
          <p:cNvPr id="18" name="Rounded Rectangle 17"/>
          <p:cNvSpPr/>
          <p:nvPr/>
        </p:nvSpPr>
        <p:spPr>
          <a:xfrm>
            <a:off x="1214414" y="2500306"/>
            <a:ext cx="6000792"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Identification of 8 sites for regeneration (5000 Ha)</a:t>
            </a:r>
          </a:p>
        </p:txBody>
      </p:sp>
      <p:sp>
        <p:nvSpPr>
          <p:cNvPr id="19" name="Rounded Rectangle 18"/>
          <p:cNvSpPr/>
          <p:nvPr/>
        </p:nvSpPr>
        <p:spPr>
          <a:xfrm>
            <a:off x="1214414" y="3214686"/>
            <a:ext cx="6000792"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Methods – potted seedlings, earthen mound technique, direct dibbling and de-silting of natural canals</a:t>
            </a:r>
          </a:p>
        </p:txBody>
      </p:sp>
      <p:sp>
        <p:nvSpPr>
          <p:cNvPr id="20" name="Rounded Rectangle 19"/>
          <p:cNvSpPr/>
          <p:nvPr/>
        </p:nvSpPr>
        <p:spPr>
          <a:xfrm>
            <a:off x="1214414" y="3929066"/>
            <a:ext cx="6000792" cy="129101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Implementation – community based organizations</a:t>
            </a:r>
          </a:p>
          <a:p>
            <a:r>
              <a:rPr lang="en-US" dirty="0" smtClean="0">
                <a:solidFill>
                  <a:schemeClr val="tx1"/>
                </a:solidFill>
              </a:rPr>
              <a:t>Monitoring – NGOs</a:t>
            </a:r>
          </a:p>
          <a:p>
            <a:r>
              <a:rPr lang="en-US" dirty="0" smtClean="0">
                <a:solidFill>
                  <a:schemeClr val="tx1"/>
                </a:solidFill>
              </a:rPr>
              <a:t>Finance - India Canada Environment Facility</a:t>
            </a:r>
          </a:p>
          <a:p>
            <a:r>
              <a:rPr lang="en-US" dirty="0" smtClean="0">
                <a:solidFill>
                  <a:schemeClr val="tx1"/>
                </a:solidFill>
              </a:rPr>
              <a:t>Facilitator – Gujarat Ecology Commission</a:t>
            </a:r>
          </a:p>
        </p:txBody>
      </p:sp>
      <p:sp>
        <p:nvSpPr>
          <p:cNvPr id="21" name="Rounded Rectangle 20"/>
          <p:cNvSpPr/>
          <p:nvPr/>
        </p:nvSpPr>
        <p:spPr>
          <a:xfrm>
            <a:off x="1214414" y="5286388"/>
            <a:ext cx="6000792" cy="648072"/>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Awareness programs for cattle rearers, industries, NGOs, CBOs</a:t>
            </a:r>
          </a:p>
        </p:txBody>
      </p:sp>
      <p:pic>
        <p:nvPicPr>
          <p:cNvPr id="22" name="Picture 2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71604" y="1643050"/>
            <a:ext cx="4267200" cy="4267200"/>
          </a:xfrm>
          <a:prstGeom prst="rect">
            <a:avLst/>
          </a:prstGeom>
        </p:spPr>
      </p:pic>
      <p:sp>
        <p:nvSpPr>
          <p:cNvPr id="3" name="Rounded Rectangle 2"/>
          <p:cNvSpPr/>
          <p:nvPr/>
        </p:nvSpPr>
        <p:spPr>
          <a:xfrm>
            <a:off x="71406" y="1071546"/>
            <a:ext cx="7143800" cy="85725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MMR is poised to become the fastest growing metropolitan region </a:t>
            </a:r>
            <a:endParaRPr lang="en-US" dirty="0">
              <a:solidFill>
                <a:schemeClr val="tx1"/>
              </a:solidFill>
            </a:endParaRPr>
          </a:p>
        </p:txBody>
      </p:sp>
      <p:sp>
        <p:nvSpPr>
          <p:cNvPr id="4" name="Rounded Rectangle 3"/>
          <p:cNvSpPr/>
          <p:nvPr/>
        </p:nvSpPr>
        <p:spPr>
          <a:xfrm>
            <a:off x="71406" y="2000240"/>
            <a:ext cx="7143800" cy="85725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It has abundant resources that cater to 21 million population, thus it is important to conserve them</a:t>
            </a:r>
            <a:endParaRPr lang="en-US" dirty="0">
              <a:solidFill>
                <a:schemeClr val="tx1"/>
              </a:solidFill>
            </a:endParaRPr>
          </a:p>
        </p:txBody>
      </p:sp>
      <p:sp>
        <p:nvSpPr>
          <p:cNvPr id="5" name="Rounded Rectangle 4"/>
          <p:cNvSpPr/>
          <p:nvPr/>
        </p:nvSpPr>
        <p:spPr>
          <a:xfrm>
            <a:off x="71406" y="2928934"/>
            <a:ext cx="7143800" cy="85725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Since it is an ecologically diverse region the impacts of climate change will vary in smaller parts of the region</a:t>
            </a:r>
            <a:endParaRPr lang="en-US" dirty="0">
              <a:solidFill>
                <a:schemeClr val="tx1"/>
              </a:solidFill>
            </a:endParaRPr>
          </a:p>
        </p:txBody>
      </p:sp>
      <p:sp>
        <p:nvSpPr>
          <p:cNvPr id="6" name="Rounded Rectangle 5"/>
          <p:cNvSpPr/>
          <p:nvPr/>
        </p:nvSpPr>
        <p:spPr>
          <a:xfrm>
            <a:off x="71406" y="3857628"/>
            <a:ext cx="7143800" cy="85725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Different agencies have to work in integration to avail the desired benefits</a:t>
            </a:r>
            <a:endParaRPr lang="en-US" dirty="0">
              <a:solidFill>
                <a:schemeClr val="tx1"/>
              </a:solidFill>
            </a:endParaRPr>
          </a:p>
        </p:txBody>
      </p:sp>
      <p:sp>
        <p:nvSpPr>
          <p:cNvPr id="7" name="Rounded Rectangle 6"/>
          <p:cNvSpPr/>
          <p:nvPr/>
        </p:nvSpPr>
        <p:spPr>
          <a:xfrm>
            <a:off x="71406" y="4786322"/>
            <a:ext cx="7143800" cy="85725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Climate change will have long term impacts, thus planning for future is of utmost important</a:t>
            </a:r>
            <a:endParaRPr lang="en-US" dirty="0">
              <a:solidFill>
                <a:schemeClr val="tx1"/>
              </a:solidFill>
            </a:endParaRPr>
          </a:p>
        </p:txBody>
      </p:sp>
      <p:sp>
        <p:nvSpPr>
          <p:cNvPr id="8" name="Rounded Rectangle 7"/>
          <p:cNvSpPr/>
          <p:nvPr/>
        </p:nvSpPr>
        <p:spPr>
          <a:xfrm>
            <a:off x="71406" y="5715016"/>
            <a:ext cx="7143800" cy="85725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sectors can be regulated by laws, legislations and policies, thus, policy makers have an important role to play</a:t>
            </a:r>
            <a:endParaRPr lang="en-US" dirty="0">
              <a:solidFill>
                <a:schemeClr val="tx1"/>
              </a:solidFill>
            </a:endParaRPr>
          </a:p>
        </p:txBody>
      </p:sp>
      <p:pic>
        <p:nvPicPr>
          <p:cNvPr id="9" name="Picture 2" descr="http://upload.wikimedia.org/wikipedia/commons/thumb/c/c8/Western-Ghats-Matheran.jpg/256px-Western-Ghats-Matheran.jpg"/>
          <p:cNvPicPr>
            <a:picLocks noChangeAspect="1" noChangeArrowheads="1"/>
          </p:cNvPicPr>
          <p:nvPr/>
        </p:nvPicPr>
        <p:blipFill>
          <a:blip r:embed="rId3" cstate="screen"/>
          <a:srcRect/>
          <a:stretch>
            <a:fillRect/>
          </a:stretch>
        </p:blipFill>
        <p:spPr bwMode="auto">
          <a:xfrm>
            <a:off x="7315200" y="785794"/>
            <a:ext cx="1828800" cy="1371600"/>
          </a:xfrm>
          <a:prstGeom prst="rect">
            <a:avLst/>
          </a:prstGeom>
          <a:noFill/>
        </p:spPr>
      </p:pic>
      <p:pic>
        <p:nvPicPr>
          <p:cNvPr id="10" name="Picture 2" descr="http://www.tribuneindia.com/2003/20031014/biz1.jpg"/>
          <p:cNvPicPr>
            <a:picLocks noChangeAspect="1" noChangeArrowheads="1"/>
          </p:cNvPicPr>
          <p:nvPr/>
        </p:nvPicPr>
        <p:blipFill>
          <a:blip r:embed="rId4" cstate="screen"/>
          <a:srcRect/>
          <a:stretch>
            <a:fillRect/>
          </a:stretch>
        </p:blipFill>
        <p:spPr bwMode="auto">
          <a:xfrm>
            <a:off x="7315232" y="5486401"/>
            <a:ext cx="1828800" cy="1350489"/>
          </a:xfrm>
          <a:prstGeom prst="rect">
            <a:avLst/>
          </a:prstGeom>
          <a:noFill/>
        </p:spPr>
      </p:pic>
      <p:pic>
        <p:nvPicPr>
          <p:cNvPr id="11" name="Picture 6" descr="http://2.imimg.com/data2/QP/NC/IMFCP-5230883/images-po_e-250x250.jpg"/>
          <p:cNvPicPr>
            <a:picLocks noChangeAspect="1" noChangeArrowheads="1"/>
          </p:cNvPicPr>
          <p:nvPr/>
        </p:nvPicPr>
        <p:blipFill>
          <a:blip r:embed="rId5" cstate="screen"/>
          <a:srcRect/>
          <a:stretch>
            <a:fillRect/>
          </a:stretch>
        </p:blipFill>
        <p:spPr bwMode="auto">
          <a:xfrm>
            <a:off x="7315200" y="4429132"/>
            <a:ext cx="1828800" cy="1328734"/>
          </a:xfrm>
          <a:prstGeom prst="rect">
            <a:avLst/>
          </a:prstGeom>
          <a:noFill/>
        </p:spPr>
      </p:pic>
      <p:pic>
        <p:nvPicPr>
          <p:cNvPr id="13" name="Picture 4" descr="http://www.sustainablesouthsound.org/wp-content/uploads/2012/05/urban-ag1.jpg"/>
          <p:cNvPicPr>
            <a:picLocks noChangeAspect="1" noChangeArrowheads="1"/>
          </p:cNvPicPr>
          <p:nvPr/>
        </p:nvPicPr>
        <p:blipFill>
          <a:blip r:embed="rId6" cstate="screen"/>
          <a:srcRect/>
          <a:stretch>
            <a:fillRect/>
          </a:stretch>
        </p:blipFill>
        <p:spPr bwMode="auto">
          <a:xfrm>
            <a:off x="7315200" y="2071678"/>
            <a:ext cx="1828800" cy="1371600"/>
          </a:xfrm>
          <a:prstGeom prst="rect">
            <a:avLst/>
          </a:prstGeom>
          <a:noFill/>
        </p:spPr>
      </p:pic>
      <p:pic>
        <p:nvPicPr>
          <p:cNvPr id="15" name="Picture 2" descr="http://www.thehindubusinessline.com/multimedia/dynamic/01118/kolkata_metro_1118457f.jpg"/>
          <p:cNvPicPr>
            <a:picLocks noChangeAspect="1" noChangeArrowheads="1"/>
          </p:cNvPicPr>
          <p:nvPr/>
        </p:nvPicPr>
        <p:blipFill>
          <a:blip r:embed="rId7" cstate="screen"/>
          <a:srcRect/>
          <a:stretch>
            <a:fillRect/>
          </a:stretch>
        </p:blipFill>
        <p:spPr bwMode="auto">
          <a:xfrm>
            <a:off x="7316990" y="3429000"/>
            <a:ext cx="1827010" cy="1214446"/>
          </a:xfrm>
          <a:prstGeom prst="rect">
            <a:avLst/>
          </a:prstGeom>
          <a:noFill/>
        </p:spPr>
      </p:pic>
      <p:sp>
        <p:nvSpPr>
          <p:cNvPr id="2" name="Title 1"/>
          <p:cNvSpPr>
            <a:spLocks noGrp="1"/>
          </p:cNvSpPr>
          <p:nvPr>
            <p:ph type="title"/>
          </p:nvPr>
        </p:nvSpPr>
        <p:spPr>
          <a:xfrm>
            <a:off x="0" y="0"/>
            <a:ext cx="9144000" cy="908720"/>
          </a:xfrm>
        </p:spPr>
        <p:txBody>
          <a:bodyPr/>
          <a:lstStyle/>
          <a:p>
            <a:r>
              <a:rPr lang="en-US" dirty="0" smtClean="0"/>
              <a:t>Conclusions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331640" y="836712"/>
            <a:ext cx="7632848" cy="2220452"/>
          </a:xfrm>
          <a:prstGeom prst="round2Diag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Myriad Pro" pitchFamily="34" charset="0"/>
              </a:rPr>
              <a:t>The presentation is part of the series </a:t>
            </a:r>
            <a:r>
              <a:rPr lang="en-US" b="1" dirty="0" smtClean="0">
                <a:latin typeface="Myriad Pro" pitchFamily="34" charset="0"/>
              </a:rPr>
              <a:t>Climate Change related Resources and Tools</a:t>
            </a:r>
            <a:r>
              <a:rPr lang="en-US" dirty="0" smtClean="0">
                <a:latin typeface="Myriad Pro" pitchFamily="34" charset="0"/>
              </a:rPr>
              <a:t> (CCRT) developed to spread awareness on climate change and related issues as well as to facilitate actions to lessen the impact of climate change. As part of the series various other booklets, posters, factsheets, presentations, etc. have been created.  The portal also has online carbon footprint calculators and a map on climate change related institutions.</a:t>
            </a:r>
            <a:endParaRPr lang="en-IN" dirty="0">
              <a:latin typeface="Myriad Pro" pitchFamily="34" charset="0"/>
            </a:endParaRPr>
          </a:p>
        </p:txBody>
      </p:sp>
      <p:sp>
        <p:nvSpPr>
          <p:cNvPr id="4" name="Rectangle 3"/>
          <p:cNvSpPr/>
          <p:nvPr/>
        </p:nvSpPr>
        <p:spPr>
          <a:xfrm>
            <a:off x="3635895" y="5013176"/>
            <a:ext cx="5321831" cy="707886"/>
          </a:xfrm>
          <a:prstGeom prst="rect">
            <a:avLst/>
          </a:prstGeom>
        </p:spPr>
        <p:txBody>
          <a:bodyPr wrap="square">
            <a:spAutoFit/>
          </a:bodyPr>
          <a:lstStyle/>
          <a:p>
            <a:r>
              <a:rPr lang="en-US" sz="2000" b="1" dirty="0" smtClean="0">
                <a:latin typeface="Myriad Pro" pitchFamily="34" charset="0"/>
              </a:rPr>
              <a:t>To know about the other resources created under this series visit </a:t>
            </a:r>
            <a:r>
              <a:rPr lang="en-US" sz="2000" b="1" dirty="0" smtClean="0">
                <a:latin typeface="Myriad Pro" pitchFamily="34" charset="0"/>
                <a:hlinkClick r:id="rId2"/>
              </a:rPr>
              <a:t>www.mmr-ccrt.org.in</a:t>
            </a:r>
            <a:r>
              <a:rPr lang="en-US" sz="2000" b="1" dirty="0" smtClean="0">
                <a:latin typeface="Myriad Pro" pitchFamily="34" charset="0"/>
              </a:rPr>
              <a:t>. </a:t>
            </a:r>
            <a:endParaRPr lang="en-IN" sz="2000" b="1" dirty="0"/>
          </a:p>
        </p:txBody>
      </p:sp>
      <p:sp>
        <p:nvSpPr>
          <p:cNvPr id="5" name="TextBox 4"/>
          <p:cNvSpPr txBox="1"/>
          <p:nvPr/>
        </p:nvSpPr>
        <p:spPr>
          <a:xfrm>
            <a:off x="1300014" y="6297957"/>
            <a:ext cx="7693388" cy="461665"/>
          </a:xfrm>
          <a:prstGeom prst="rect">
            <a:avLst/>
          </a:prstGeom>
          <a:noFill/>
        </p:spPr>
        <p:txBody>
          <a:bodyPr wrap="none" rtlCol="0">
            <a:spAutoFit/>
          </a:bodyPr>
          <a:lstStyle/>
          <a:p>
            <a:r>
              <a:rPr lang="en-IN" sz="1200" b="1" dirty="0" smtClean="0">
                <a:latin typeface="Myriad Pro" pitchFamily="34" charset="0"/>
              </a:rPr>
              <a:t>Conceived and Developed by :</a:t>
            </a:r>
          </a:p>
          <a:p>
            <a:r>
              <a:rPr lang="en-IN" sz="1200" b="1" dirty="0" smtClean="0">
                <a:latin typeface="Myriad Pro" pitchFamily="34" charset="0"/>
              </a:rPr>
              <a:t>Environmental Management Centre LLP for Mumbai Metropolitan Region – Environment Improvement Society</a:t>
            </a:r>
            <a:endParaRPr lang="en-IN" sz="1200" b="1" dirty="0">
              <a:latin typeface="Myriad Pro" pitchFamily="34" charset="0"/>
            </a:endParaRPr>
          </a:p>
        </p:txBody>
      </p:sp>
      <p:cxnSp>
        <p:nvCxnSpPr>
          <p:cNvPr id="6" name="Straight Connector 5"/>
          <p:cNvCxnSpPr/>
          <p:nvPr/>
        </p:nvCxnSpPr>
        <p:spPr>
          <a:xfrm>
            <a:off x="1336387" y="6281936"/>
            <a:ext cx="0" cy="57606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57" y="6221778"/>
            <a:ext cx="369459" cy="4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1" y="6208079"/>
            <a:ext cx="421059" cy="59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77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ight Arrow 34"/>
          <p:cNvSpPr/>
          <p:nvPr/>
        </p:nvSpPr>
        <p:spPr>
          <a:xfrm rot="3965218">
            <a:off x="6047146" y="4541332"/>
            <a:ext cx="1248165" cy="20490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rot="19179907">
            <a:off x="2217575" y="3579071"/>
            <a:ext cx="990600" cy="152400"/>
          </a:xfrm>
          <a:prstGeom prst="rightArrow">
            <a:avLst/>
          </a:prstGeom>
          <a:solidFill>
            <a:srgbClr val="FFDE75"/>
          </a:solidFill>
          <a:ln>
            <a:solidFill>
              <a:srgbClr val="FFDE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19179907">
            <a:off x="2065175" y="3350470"/>
            <a:ext cx="990600" cy="152400"/>
          </a:xfrm>
          <a:prstGeom prst="rightArrow">
            <a:avLst/>
          </a:prstGeom>
          <a:solidFill>
            <a:srgbClr val="FFDE75"/>
          </a:solidFill>
          <a:ln>
            <a:solidFill>
              <a:srgbClr val="FFDE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295400" y="4191000"/>
            <a:ext cx="11430000" cy="5105400"/>
          </a:xfrm>
          <a:prstGeom prst="ellipse">
            <a:avLst/>
          </a:prstGeom>
          <a:solidFill>
            <a:schemeClr val="bg1">
              <a:lumMod val="6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entagon 7"/>
          <p:cNvSpPr/>
          <p:nvPr/>
        </p:nvSpPr>
        <p:spPr>
          <a:xfrm rot="3904574">
            <a:off x="-14283" y="3299909"/>
            <a:ext cx="3881255" cy="609600"/>
          </a:xfrm>
          <a:prstGeom prst="homePlat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Global Warming</a:t>
            </a:r>
            <a:endParaRPr lang="en-US" dirty="0"/>
          </a:p>
        </p:txBody>
      </p:sp>
      <p:sp>
        <p:nvSpPr>
          <p:cNvPr id="1026" name="AutoShape 2" descr="data:image/jpeg;base64,/9j/4AAQSkZJRgABAQAAAQABAAD/2wCEAAkGBhQQEBQTEhMUEhQVFBUSFxgYEBEYEhQYFRUVFhUUFRIXHCkfFxojGhQXIS8gIycpLCwsFx4xNTAqNSYrLCoBCQoKDgwOGg8PGiolHyUtNC8sLzUwLjAtKi8sLCwpLC80LCwsKSwqNS0pLCksNCwsLCosLywsLCk0LC8sKSwvLP/AABEIAOEA4QMBIgACEQEDEQH/xAAbAAEAAwADAQAAAAAAAAAAAAAABAUGAQIDB//EAEEQAAIBAgEJBQUFBgUFAAAAAAABAgMRIQQFBhIxQVFhcSKBkaGxEzJSwdFCYnKS8BRTgrLh8SMzY6LCFUNzk9L/xAAbAQEAAgMBAQAAAAAAAAAAAAAABAUCAwYBB//EADIRAAICAQEGAgoCAwEBAAAAAAABAgMRBAUSITFBURNxIiMyYYGRobHR4cHwBhTxckL/2gAMAwEAAhEDEQA/APuIAAAAAAAAAAAAAABWaSVHHJptNppwaa2p68cUWZRaYV7UFG+MprDkrt+dvEia6e5p7Je5/YkaaO9dFe9DMOkaq2hUsqm57p/R8v7F6fME7G30czx7eGrL34Wv95bpdeP9Sp2TtR3+pt9ro+/7J2v0Sr9ZXy6rsXAAOhKkFVnHPSpV6VPC0vf5Xwh5+ROy3LI0YOcngvFvclzZ88yzKnVnKctsnfpwS5JYFNtXaH+rGMYe039F+eXzLHQ6Tx23Ll/P65n0oEHMuW+2oQlvtqy6xwfjt7ycW1c1ZFTjyfEgSi4ycX0AAMzEAAAAAAAAAAAAAAAAAAAAAzuktSrQlGrTnJKXZkr3jdLB6rwxS8jwyHTJ7KsL/ejt74v6lxpBQ18mqLhHX/L2vRMwJyu09Tfo9RvVy4SWcc1nqXuipq1FOJriuGep9HyPL4Vo61OSkt/FdVtRIPnGQZY6NSM4tqzV+a3p8T6NGV1dYp4lts3X/wC5BtrDXMr9Zpf9eSw8pnFSooptuySbb3JLazA57zn+0VXJe6uzFcuPV/TgXel+cbJUY/a7Uul8F3tPwMpJlLtzWuUv9eHJc/Pt8P7yLLZmm3Y+NLm+RyX+hsP8ab4U7eMo/Qz9y60UypQr2f24uPfdNejRVbMajq4OXf8A4Ttam6JY7G2KjOuklOjeK7c+CeC/FL5ETSTP+pelSfa+1JfZ5Ln6ddmRcjodpbX8GTqp9rq+37KnR7P8Rb9nLou5MzjnSpXlebwWxLCK6L5kQ4TOTkbLJ2ScpvLZfwhGC3YrCNXoXV7FSPCUZfmTX/E0hXZizb7Cil9qXal1a2d2wsT6HoKpVaeEJ80jkdVOM7pSjyAB45XlkKUdaclFevJLeyZKSisvkaEm3hHsDIZTpBKvXpRjeNP2sMN8u2sZfT9LXkXTauvUuXh8k8Z7m+7Typxv82AASyOAAAAAAAAAAAAAAAQM+1tTJqr+4498uyvU+fmx0xqWoRXGovKMn62MbfHuOL29ZvahQ7L7nR7Ljipy7s5NZoxntOCozdpRwi28JLdG/FehkkzkrNFrJ6Szfj8V3Juo08b4brJedsr9rWnPc5WXRYLyXmQr7z2pZNKWxYcXgiTDNix1m30wIl1+/Nzk+LeT1ShXFRXQgerf68jspWx2Fosih8KfW79T0VGPwr8qNHjLoYu9dinnPa9u19e867ObLmVCL2xX5UdJZFB/ZXddeg8ddQr12KlbeZIyNr2kNbZrxv01lc95ZsW5vvxI1XJ5R2rDisUbq7UpJroZ78ZrGTcZfpDRo4OWvL4Y4vvexFFlOmNRvsRjBc7yfyXkZ9s4x5eDLrUba1Nr9F7q935/4RKtnUw9riy1npJlD/7lukIL5ECvlEqjvOTk+Lbf9jyj4nJWWam61YnNvzbJkKa4cYxS+BKzTC9ekv8AUi/CSfyPopjNFM3udX2j92HnJpq3ddvwNmddsKpw07k+r+hQbUmpWpLogAC+KsAAAAAAAAAzekNLKKd5wqzdPelZOHgsY893mZ550rfvan/sn9T6I1cwukOa/YVez7ku1Hlxj3YdzRy22dNbX6+ucsdVl8P0Xez7oT9VOKz04LieNHPdeLuqs31esvBmxzPneOUQvgppdqPB8VyMAd6NeUJKUW4tbGniVeh2rbp5+m3KPbP2J2p0MLo+ikmazTOP+DB/6i84yMctvcvmWeXZ+qVqahPVdmndJqWF+dt/AgUqDlKy7+FjXtTU16i7xIPhhGWjqlRVuz7nSnTcrJK72+ePQsqGQqOLxfku49qNFQVl38XzZ3KOdrfBCdrlwQABpNIAAAAAAAABFr5Andxwfk+7d3FdUpartK9+995dnStRUlZ+O9G6FrXBm6FrjwfIp0XGj2Zfbycpf5cdv3n8N/XuKurScXZ/3LHNukM6ENSMYNXbu9a+PRltoHQrlK/2V9TZqPElXinmzc06aikopJLBJKyXcdjJQ0znvpwfSUl9SdkmmFOWE4yp8/ej5Y+R2le1dJN4U8eeV+jnZ6HUR4uP8l+CNTzlSkrqpB/xxPOvnmjD3qkeies/CN2T3bWlvOSx5kVVybwkyaCvzbniOUSkoRerG3aeF29iS6IsD2uyNkd6DyjycJQe7JYYABmYgAAAodMKF6MZfDNeEk166pfEbOOSe1pTh8SsuT2p+KRG1dXjUzr7r69PqbqLPDsjLsz5w2LnNSDV01Zrdwa3eJ1b2M+bYxwOxO8I6zSW8taFFQVvF8SNm6hhrcdnzfeTSLbLLwiJbPLwAAaDQAAAAAAAAAAAAAAAeeUUFNW37nwKiUWnZ4WLsg5yoL3rcn8nY31Tw8G+qeHhkHHr5HKOqS5rxSOyJLJZyEC+0XzO5zVWS7EXeP3pLY+i9e8k6XTT1Nqrj/xdzVfdGmDnI0OY83+woxi/efal1e7uVl3FgAfRq641wUI8lwOPnNzk5PmwADYYgj5Xl9Okr1JqPV4votrKDPeklSLcYQlTWzWlFpv8KeHr3GZqVXJtybk3tbbbfeUOt21ChuFay/kv3/eJaabZ0rFvTeF9Taw0roOVryS+Jxer9fItaVaM1eLUlxTTXij5mcwm1im10bT8iup/yCxP1sE/Lh+SZZsqD9iTXnx/BeaV5t1KntI+7Pbylv8AFY+JRU6bbSW926HadRyd223zbb8We+b4XlfgvX9Mo9bfC2yVkI4T6e8n1xlTVuyeWiwjGystiwOQCoIoAB4AAAAAAAAAAAAAAAAcThdNPY8DkHoKaUbNp7sC1zFmF5ReUnqwTs7e83tsuHUg5wVp34q/hh9DzyXLJU3rU5OL5P1W/vLbSWVRmp3RzHsS579lfq3hm/ybM9GmuzTj1aTl+Z4kwzGbNLtkay/jS/mj814Glp1FJJxaaeKad0+8+gaTUUXQ9RjHblj4HL6iq2uXrPmdgATCOAAAdZ01JWaTT2pq6fcZ/O2ikZJyo9mXw37L6fC/LoaIEfUaWrUR3bFn7o3VXzpeYM+Yyi02mrNYNb01tR1bNVpRmS960F+NLl9tfP8AuZVo4DWaSWltcJcuj7o6rT3xvhvL4+44vwLDNiwk+dvBf1K/bs2lnm5djvfyK+32T272SSACGQwAAAAAAAAAAAAAAAAAAAACFnNYRfNrx/sQNvJllnJdhfiXoyttx/X0JlXskyn2TlP9bi1zJn2WTuzvKm9q3rnH6byqSOSVTfOianW8MzsqjbHdmuB9GyPONOsr05qXL7S6xeKJJ8wTs7rB+Ze5j/aa0rRqzjBbZN3S5R1tr9Dq9Jtt3SVbre8+375fMor9mqtOSmse82QIv7C/3tT80f8A5OC/3n2KrC7ksA8cryyNKDnN2S8XyS3sylJRWXyPEm3hHsZrPWi2tedGye1w2J/h4dNnQ5emkb/5crfij6ETK9MZyVqcFDm3rS7tiXmUes1ugur3bJZ8s5+BZ6fTaqueYLH2M/UpWbUlZrBprFcrFhm33GvvP0RAnNttttt4tva3xbJmbZe8uj+T+Rw12MPHIvbU9ziTQAQiGAAAAAAAAAAAAAAAAAAAAARM5Psr8XyZBhByaSTbeCSV2+iJWc54xXJvx/syLSrOLUotxkndPemTaUsLe5EyrO5wLSloxXkr6ij1kr+CPGtmGvDbSk/w2l/KazMWeVlEMcKkfeXH7y5ehaHZ17G0l1anXKWH14fgpp7Rvrm4zS/vxMjmrROUnrVuxH4b9p9WvdXn0NXRoxhFRilFLBJbDuC30uiq0scVrzfVlffqbL3mb+HQAAmEc88orxpxcpO0UrtmCztnWWUTu8Ir3Y8F9TUZ9zZWyi0YyhGmscXK8nzSWxfrcVT0MqfvIeEvU53asNXqH4VUXurny4/XoW+glRUt+yXpfYzwLLLtHq1FXcVKK3xd7dVa68CsOTtosplu2RaZe12QsWYPJw5d3ce+Rz1ZrHB4bOP9bHhj1/XA4w/V/TcamsrBlJZWC9B5ZLW1op79j6nqQGsPBXtYAAPDwAAAAAAAAAAAAAAAAHllVbVi3veC6nqWXg9SzwK3KqmtNtPZh4Hk3v8A1zOdUWJ64LBYJYWCRkGWyo1IzjtT2cVvT6n0TJ66nCM47JJNd58zSNbojnJODot9qLbjzi8Wl0d/E6PYWr3LHRJ8Hy8/2vsVW1KN6CsXNc/I0YAOwOeAAAAAABT5x0ZpVW5L/Dk98UrPrH6WLgGq2mu6O7Yk0bK7J1vMHgxWU6J1o+7q1Fydn4S+pVZRkk6btOLi+a29OJ9Ay7OVOjG85W4L7T6IwudM5Sr1HN4LZFcFw6nIbV0ek0y9W3vPpnP7+pf6HUX3P0ksdzzySvqyx2Pb8mWZSNk3Icr+zLu+jOZthn0kTLof/SJwAIxFAAAAAAAAAAAAAAABV5VX15YbFgvmz1y3Kr9mPf8AQhcHxJVUMcWSqYY9JntQyWc76kJTtt1Yt262OKtGUHaUXF8Gmn4MttFMq1MoUd00496xXo13mwynJIVY6s4qS5r04HR6LZUNXR4kZYly939wRNRrpUW7rjwPmx2p1HFqUW007prajQZZofPWfspRcd2s2pLlsxOaGhk379SK/Cm/N2Iy2VrFPChy65X3N3+9p3HLkTM06VxnaNa0JfF9h9fhfkX8ZXV1iioyXRajDanN/eeH5VZeJbU6aikopJLBJJJLojstFHUxhjUNN+7n8TntS6XLNWTsACaRgAAAU2k2dXRpqMHac7470ltfXFLxLkwuk2U6+UyW6CUF3YvzbKva2pen0zcXxfBf3yJ2gpVtyT5LiVc5tu7bbe1ttt9WzgA4BtvizqsYOtmLcWNRcF4BQXBHp4Tcly62Etm57+8nplK1bbgelHKHDZs4bv6GidXHgR5054xLYEajnCMtvZ67PEkpkdxa5kZprmAAYngAAAAbI1XOEVs7T5bPH6GSi3yPUm+RJbIGU5bfCOzjx6EetlLlteHDdyOiVyRCrHMkwqxxkcJYnXd0a9TucWNxJPbJK2pUhL4ZRl4NM+lHzGO0+nHWf483u2L3r+Sh2svSg/MAA6cpQAAAAAAAAAzJZJozOtJ1KzdNSk5W+27u/wDDt3+BrQRNRpK9Q4+JxS6dDfTqJ0p7nUr8mzBQp7KcW+MlrPz2dx7TzVRltpU3/BH1sSgbo0VxW6orHkYO2beW3kr1mCh+6j5+lyVSySEPdhGPSMV6HsZ3SnPOonRhtku0+Ce5c36dcI986dJW7XFLHZczbXGzUTUMtmczrlKqVqk1scnbmlgn4Ihy5nY4Z88ssdk3N828/M62MVGKiuhxt5ep2p1Gtja6M66vHH0Jmb82TrytBbNreEV1fyEK5WS3ILLZ5OUYrMuR0jls1vv1S+R2/wCpS4R8/qR5RabTwawa4NbUdHx7jU4LOGjzw4PoS/8AqUuEfB/U6ft03vt0S+ZH2dX+vA9cmydzlGEVdt2XVnsa03hLiebkI8WjrKbe1t9Xc6Xtfr9EScuyGVGbhNWax5NbmnwI7RnKDrk4yWGjOLi1mPI4tsX6w/SLnRWnfKU/hjKXlq/8inSxNNoZk3aqVOCUF34v0j4lhsuvf1cF2eflxIutlu0S+XzJmkGj8akXUpxtNYtJe+t+Hxepjj6eZfOuicpTlOk1ZtvVeFm9tn8sC82vst2PxaI8eq/krNBrVBeHa+HT8GYPomass9tRhPe1Z8pLB+ZiK2Za8NtKfctZf7bk7R3ObyepqVLxhN701qy2J47tz7uBA2TbPSXblsWlLhxWMPoStdCOor3oNNr+s2gAO0OcAAAAAAAAAAAAAAABgdIr/tVS/FeGrGxvjEaV0dXKW/ijGXgtX/iUW3ot6ZPtJfZotNlvFz8vwU5JyXNtSr7kJSXG3Z/M8C/zDo0mlUrK98Ywey25yXy8eWmSsVmi2HK2Knc8J9Ov6Jmp2moPdrWff0Mtm/Q9tp1pWXwxeL6y3d3iaahk8acVGEVFLckeh45bWcKc5LFxjKS6pNo6TT6SnSRfhrzfUp7dRZe/Sf4MBnVp16ttntJ/zMiWOW74vEHzu2e/Ny7vJ10I7sVHscJGr0SzU1/jSW1Wh03y79i5X4kLMOjjq2qVFantS3z+kfXzNjGNlZYI6bY+zZKS1Fq/8r+fx8yl2hrFjwofH8FBpjkt6UZ74yt3S/qkZA+g57yN1qE4R952a5uLTt32Pn8otNpqzWDT2rk0RdvU7t6mlwa+q/WDfsuzNTjnk/p/cnB9DzRkPsaMYb7Xlzk9v07jC5sgnXpJ7HUgv9yPoxL/AMfpWJ29eX8v+DRtax+jD4gAHUlGBYAAAAAAAAAAAAAAAAAAAAFfl2aI1qtOctkL3XxYpxXRO5YAwsrjYt2SyvxxMoTcHmIABmYg4aucgA+eZ3ze6FWUN22POL2eGzuPfR7Nqr1kpK8IrWlz4R735Jmpz9mn9op4e/HGPPjHv9bEPQ/JdWlOTVnKdudoYerkcmtlbmvSx6D9L5dPnj4F89dvaVvPpcv38i/SAB1hQgqs8aPwr9pdip8VsHykt/XaWoNVtMLouFiyjOuyVct6Lwz59UyOeTVYupG2rOMk/suzTwl3H0E6VaKmnGSUk9qaun3HaEbJJbErEPRaFaRyUXmL+hI1Opeo3XJcUcgAsSIAAAAAAAAAAAAAAAAAAAAAAAAAAAAAACNkOyX/AJJ/zMAxfNHvQkgAyPAAAAAAAAAAAAAAAAAAAA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ttp://www.cartoonclipartworld.com/sun/images/84002_500.gif"/>
          <p:cNvPicPr>
            <a:picLocks noChangeAspect="1" noChangeArrowheads="1"/>
          </p:cNvPicPr>
          <p:nvPr/>
        </p:nvPicPr>
        <p:blipFill>
          <a:blip r:embed="rId3" cstate="screen"/>
          <a:srcRect/>
          <a:stretch>
            <a:fillRect/>
          </a:stretch>
        </p:blipFill>
        <p:spPr bwMode="auto">
          <a:xfrm>
            <a:off x="228600" y="838200"/>
            <a:ext cx="1447800" cy="1447800"/>
          </a:xfrm>
          <a:prstGeom prst="rect">
            <a:avLst/>
          </a:prstGeom>
          <a:noFill/>
        </p:spPr>
      </p:pic>
      <p:sp>
        <p:nvSpPr>
          <p:cNvPr id="9" name="TextBox 8"/>
          <p:cNvSpPr txBox="1"/>
          <p:nvPr/>
        </p:nvSpPr>
        <p:spPr>
          <a:xfrm>
            <a:off x="1143000" y="2667000"/>
            <a:ext cx="1600200" cy="369332"/>
          </a:xfrm>
          <a:prstGeom prst="rect">
            <a:avLst/>
          </a:prstGeom>
          <a:noFill/>
        </p:spPr>
        <p:txBody>
          <a:bodyPr wrap="square" rtlCol="0">
            <a:spAutoFit/>
          </a:bodyPr>
          <a:lstStyle/>
          <a:p>
            <a:r>
              <a:rPr lang="en-US" dirty="0" smtClean="0"/>
              <a:t>Sunlight</a:t>
            </a:r>
            <a:endParaRPr lang="en-US" dirty="0"/>
          </a:p>
        </p:txBody>
      </p:sp>
      <p:sp>
        <p:nvSpPr>
          <p:cNvPr id="17" name="Right Arrow 16"/>
          <p:cNvSpPr/>
          <p:nvPr/>
        </p:nvSpPr>
        <p:spPr>
          <a:xfrm rot="3965218">
            <a:off x="2774328" y="4741106"/>
            <a:ext cx="990600" cy="1524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3965218">
            <a:off x="3051729" y="4674671"/>
            <a:ext cx="990600" cy="1524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2895600" y="4191000"/>
            <a:ext cx="1600200" cy="646331"/>
          </a:xfrm>
          <a:prstGeom prst="rect">
            <a:avLst/>
          </a:prstGeom>
          <a:noFill/>
        </p:spPr>
        <p:txBody>
          <a:bodyPr wrap="square" rtlCol="0">
            <a:spAutoFit/>
          </a:bodyPr>
          <a:lstStyle/>
          <a:p>
            <a:r>
              <a:rPr lang="en-US" dirty="0" smtClean="0"/>
              <a:t>Absorption by land and water</a:t>
            </a:r>
            <a:endParaRPr lang="en-US" dirty="0"/>
          </a:p>
        </p:txBody>
      </p:sp>
      <p:sp>
        <p:nvSpPr>
          <p:cNvPr id="22" name="Right Arrow 21"/>
          <p:cNvSpPr/>
          <p:nvPr/>
        </p:nvSpPr>
        <p:spPr>
          <a:xfrm rot="3965218">
            <a:off x="5566329" y="4827072"/>
            <a:ext cx="990600" cy="1524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rot="3965218">
            <a:off x="5871129" y="4750872"/>
            <a:ext cx="990600" cy="1524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entagon 19"/>
          <p:cNvSpPr/>
          <p:nvPr/>
        </p:nvSpPr>
        <p:spPr>
          <a:xfrm rot="18188530">
            <a:off x="4176162" y="3696558"/>
            <a:ext cx="3881255" cy="609600"/>
          </a:xfrm>
          <a:prstGeom prst="homePlat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icture1.jpg"/>
          <p:cNvPicPr>
            <a:picLocks noChangeAspect="1"/>
          </p:cNvPicPr>
          <p:nvPr/>
        </p:nvPicPr>
        <p:blipFill>
          <a:blip r:embed="rId4" cstate="screen">
            <a:clrChange>
              <a:clrFrom>
                <a:srgbClr val="FFFFFF"/>
              </a:clrFrom>
              <a:clrTo>
                <a:srgbClr val="FFFFFF">
                  <a:alpha val="0"/>
                </a:srgbClr>
              </a:clrTo>
            </a:clrChange>
          </a:blip>
          <a:srcRect/>
          <a:stretch>
            <a:fillRect/>
          </a:stretch>
        </p:blipFill>
        <p:spPr>
          <a:xfrm>
            <a:off x="0" y="5257800"/>
            <a:ext cx="9144000" cy="2286000"/>
          </a:xfrm>
          <a:prstGeom prst="rect">
            <a:avLst/>
          </a:prstGeom>
        </p:spPr>
      </p:pic>
      <p:sp>
        <p:nvSpPr>
          <p:cNvPr id="21" name="TextBox 20"/>
          <p:cNvSpPr txBox="1"/>
          <p:nvPr/>
        </p:nvSpPr>
        <p:spPr>
          <a:xfrm>
            <a:off x="6477000" y="3352800"/>
            <a:ext cx="1600200" cy="646331"/>
          </a:xfrm>
          <a:prstGeom prst="rect">
            <a:avLst/>
          </a:prstGeom>
          <a:noFill/>
        </p:spPr>
        <p:txBody>
          <a:bodyPr wrap="square" rtlCol="0">
            <a:spAutoFit/>
          </a:bodyPr>
          <a:lstStyle/>
          <a:p>
            <a:r>
              <a:rPr lang="en-US" dirty="0" smtClean="0"/>
              <a:t>Radiated back to space</a:t>
            </a:r>
            <a:endParaRPr lang="en-US" dirty="0"/>
          </a:p>
        </p:txBody>
      </p:sp>
      <p:sp>
        <p:nvSpPr>
          <p:cNvPr id="24" name="TextBox 23"/>
          <p:cNvSpPr txBox="1"/>
          <p:nvPr/>
        </p:nvSpPr>
        <p:spPr>
          <a:xfrm>
            <a:off x="6477000" y="4572000"/>
            <a:ext cx="1600200" cy="923330"/>
          </a:xfrm>
          <a:prstGeom prst="rect">
            <a:avLst/>
          </a:prstGeom>
          <a:noFill/>
        </p:spPr>
        <p:txBody>
          <a:bodyPr wrap="square" rtlCol="0">
            <a:spAutoFit/>
          </a:bodyPr>
          <a:lstStyle/>
          <a:p>
            <a:r>
              <a:rPr lang="en-US" dirty="0" smtClean="0"/>
              <a:t>Heat trapped by greenhouse gases</a:t>
            </a:r>
            <a:endParaRPr lang="en-US" dirty="0"/>
          </a:p>
        </p:txBody>
      </p:sp>
      <p:sp>
        <p:nvSpPr>
          <p:cNvPr id="27" name="TextBox 26"/>
          <p:cNvSpPr txBox="1"/>
          <p:nvPr/>
        </p:nvSpPr>
        <p:spPr>
          <a:xfrm>
            <a:off x="2895600" y="2971800"/>
            <a:ext cx="1600200" cy="646331"/>
          </a:xfrm>
          <a:prstGeom prst="rect">
            <a:avLst/>
          </a:prstGeom>
          <a:noFill/>
        </p:spPr>
        <p:txBody>
          <a:bodyPr wrap="square" rtlCol="0">
            <a:spAutoFit/>
          </a:bodyPr>
          <a:lstStyle/>
          <a:p>
            <a:r>
              <a:rPr lang="en-US" dirty="0" smtClean="0"/>
              <a:t>Reflected sunlight</a:t>
            </a:r>
            <a:endParaRPr lang="en-US" dirty="0"/>
          </a:p>
        </p:txBody>
      </p:sp>
      <p:sp>
        <p:nvSpPr>
          <p:cNvPr id="28" name="Rounded Rectangle 27"/>
          <p:cNvSpPr/>
          <p:nvPr/>
        </p:nvSpPr>
        <p:spPr>
          <a:xfrm>
            <a:off x="3429000" y="990600"/>
            <a:ext cx="2362200" cy="1371600"/>
          </a:xfrm>
          <a:prstGeom prst="roundRect">
            <a:avLst/>
          </a:prstGeom>
          <a:solidFill>
            <a:schemeClr val="tx2">
              <a:lumMod val="60000"/>
              <a:lumOff val="40000"/>
            </a:schemeClr>
          </a:solidFill>
          <a:ln>
            <a:solidFill>
              <a:schemeClr val="tx2">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Earth requires greenhouse gases so that living beings can survive</a:t>
            </a:r>
            <a:endParaRPr lang="en-US" dirty="0"/>
          </a:p>
        </p:txBody>
      </p:sp>
      <p:sp>
        <p:nvSpPr>
          <p:cNvPr id="29" name="Rounded Rectangle 28"/>
          <p:cNvSpPr/>
          <p:nvPr/>
        </p:nvSpPr>
        <p:spPr>
          <a:xfrm>
            <a:off x="4267200" y="1295400"/>
            <a:ext cx="762000" cy="609600"/>
          </a:xfrm>
          <a:prstGeom prst="roundRect">
            <a:avLst/>
          </a:prstGeom>
          <a:solidFill>
            <a:schemeClr val="tx2">
              <a:lumMod val="60000"/>
              <a:lumOff val="40000"/>
            </a:schemeClr>
          </a:solidFill>
          <a:ln>
            <a:solidFill>
              <a:schemeClr val="tx2">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a:t>
            </a:r>
            <a:endParaRPr lang="en-US" dirty="0"/>
          </a:p>
        </p:txBody>
      </p:sp>
      <p:sp>
        <p:nvSpPr>
          <p:cNvPr id="30" name="Rounded Rectangle 29"/>
          <p:cNvSpPr/>
          <p:nvPr/>
        </p:nvSpPr>
        <p:spPr>
          <a:xfrm>
            <a:off x="2438400" y="990600"/>
            <a:ext cx="2362200" cy="1371600"/>
          </a:xfrm>
          <a:prstGeom prst="roundRect">
            <a:avLst/>
          </a:prstGeom>
          <a:solidFill>
            <a:schemeClr val="tx2">
              <a:lumMod val="60000"/>
              <a:lumOff val="40000"/>
            </a:schemeClr>
          </a:solidFill>
          <a:ln>
            <a:solidFill>
              <a:schemeClr val="tx2">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By travelling</a:t>
            </a:r>
          </a:p>
          <a:p>
            <a:pPr algn="ctr"/>
            <a:r>
              <a:rPr lang="en-US" dirty="0" smtClean="0"/>
              <a:t>By using electricity</a:t>
            </a:r>
          </a:p>
          <a:p>
            <a:pPr algn="ctr"/>
            <a:r>
              <a:rPr lang="en-US" dirty="0" smtClean="0"/>
              <a:t>By running industries</a:t>
            </a:r>
            <a:endParaRPr lang="en-US" dirty="0"/>
          </a:p>
        </p:txBody>
      </p:sp>
      <p:sp>
        <p:nvSpPr>
          <p:cNvPr id="31" name="Rounded Rectangle 30"/>
          <p:cNvSpPr/>
          <p:nvPr/>
        </p:nvSpPr>
        <p:spPr>
          <a:xfrm>
            <a:off x="5105400" y="990600"/>
            <a:ext cx="2362200" cy="1371600"/>
          </a:xfrm>
          <a:prstGeom prst="roundRect">
            <a:avLst/>
          </a:prstGeom>
          <a:solidFill>
            <a:schemeClr val="tx2">
              <a:lumMod val="60000"/>
              <a:lumOff val="40000"/>
            </a:schemeClr>
          </a:solidFill>
          <a:ln>
            <a:solidFill>
              <a:schemeClr val="tx2">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add more greenhouse gases every day </a:t>
            </a:r>
          </a:p>
          <a:p>
            <a:pPr algn="ctr"/>
            <a:r>
              <a:rPr lang="en-US" dirty="0" smtClean="0"/>
              <a:t>(CO</a:t>
            </a:r>
            <a:r>
              <a:rPr lang="en-US" baseline="-25000" dirty="0" smtClean="0"/>
              <a:t>2</a:t>
            </a:r>
            <a:r>
              <a:rPr lang="en-US" dirty="0" smtClean="0"/>
              <a:t>, CH</a:t>
            </a:r>
            <a:r>
              <a:rPr lang="en-US" baseline="-25000" dirty="0" smtClean="0"/>
              <a:t>4</a:t>
            </a:r>
            <a:r>
              <a:rPr lang="en-US" dirty="0" smtClean="0"/>
              <a:t>,  NO</a:t>
            </a:r>
            <a:r>
              <a:rPr lang="en-US" baseline="-25000" dirty="0" smtClean="0"/>
              <a:t>X</a:t>
            </a:r>
            <a:r>
              <a:rPr lang="en-US" dirty="0" smtClean="0"/>
              <a:t>)</a:t>
            </a:r>
            <a:endParaRPr lang="en-US" dirty="0"/>
          </a:p>
        </p:txBody>
      </p:sp>
      <p:sp>
        <p:nvSpPr>
          <p:cNvPr id="32" name="TextBox 31"/>
          <p:cNvSpPr txBox="1"/>
          <p:nvPr/>
        </p:nvSpPr>
        <p:spPr>
          <a:xfrm>
            <a:off x="5562600" y="4038600"/>
            <a:ext cx="685800" cy="369332"/>
          </a:xfrm>
          <a:prstGeom prst="rect">
            <a:avLst/>
          </a:prstGeom>
          <a:solidFill>
            <a:schemeClr val="tx2">
              <a:lumMod val="60000"/>
              <a:lumOff val="40000"/>
            </a:schemeClr>
          </a:solidFill>
          <a:effectLst>
            <a:softEdge rad="63500"/>
          </a:effectLst>
        </p:spPr>
        <p:txBody>
          <a:bodyPr wrap="square" rtlCol="0">
            <a:spAutoFit/>
          </a:bodyPr>
          <a:lstStyle/>
          <a:p>
            <a:pPr algn="ctr"/>
            <a:r>
              <a:rPr lang="en-US" dirty="0" smtClean="0">
                <a:solidFill>
                  <a:schemeClr val="bg1"/>
                </a:solidFill>
              </a:rPr>
              <a:t>SO</a:t>
            </a:r>
            <a:endParaRPr lang="en-US" dirty="0">
              <a:solidFill>
                <a:schemeClr val="bg1"/>
              </a:solidFill>
            </a:endParaRPr>
          </a:p>
        </p:txBody>
      </p:sp>
      <p:sp>
        <p:nvSpPr>
          <p:cNvPr id="33" name="TextBox 32"/>
          <p:cNvSpPr txBox="1"/>
          <p:nvPr/>
        </p:nvSpPr>
        <p:spPr>
          <a:xfrm>
            <a:off x="7086600" y="4800600"/>
            <a:ext cx="1600200" cy="646331"/>
          </a:xfrm>
          <a:prstGeom prst="rect">
            <a:avLst/>
          </a:prstGeom>
          <a:noFill/>
        </p:spPr>
        <p:txBody>
          <a:bodyPr wrap="square" rtlCol="0">
            <a:spAutoFit/>
          </a:bodyPr>
          <a:lstStyle/>
          <a:p>
            <a:r>
              <a:rPr lang="en-US" dirty="0" smtClean="0"/>
              <a:t>More heat is trapped</a:t>
            </a:r>
            <a:endParaRPr lang="en-US" dirty="0"/>
          </a:p>
        </p:txBody>
      </p:sp>
      <p:sp>
        <p:nvSpPr>
          <p:cNvPr id="36" name="Oval 35"/>
          <p:cNvSpPr/>
          <p:nvPr/>
        </p:nvSpPr>
        <p:spPr>
          <a:xfrm>
            <a:off x="-1214478" y="5286388"/>
            <a:ext cx="11430000" cy="51054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505200" y="5562600"/>
            <a:ext cx="1676400" cy="1295400"/>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GLOBAL WARMING</a:t>
            </a:r>
            <a:endParaRPr lang="en-US" dirty="0"/>
          </a:p>
        </p:txBody>
      </p:sp>
      <p:cxnSp>
        <p:nvCxnSpPr>
          <p:cNvPr id="41" name="Curved Connector 40"/>
          <p:cNvCxnSpPr>
            <a:stCxn id="24" idx="0"/>
            <a:endCxn id="37" idx="0"/>
          </p:cNvCxnSpPr>
          <p:nvPr/>
        </p:nvCxnSpPr>
        <p:spPr>
          <a:xfrm rot="16200000" flipH="1" flipV="1">
            <a:off x="5314950" y="3600450"/>
            <a:ext cx="990600" cy="2933700"/>
          </a:xfrm>
          <a:prstGeom prst="curvedConnector3">
            <a:avLst>
              <a:gd name="adj1" fmla="val -23077"/>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48200" y="4038600"/>
            <a:ext cx="1600200" cy="408623"/>
          </a:xfrm>
          <a:prstGeom prst="roundRect">
            <a:avLst/>
          </a:prstGeom>
          <a:solidFill>
            <a:schemeClr val="accent6">
              <a:lumMod val="75000"/>
            </a:schemeClr>
          </a:solidFill>
        </p:spPr>
        <p:txBody>
          <a:bodyPr wrap="square" rtlCol="0">
            <a:spAutoFit/>
          </a:bodyPr>
          <a:lstStyle/>
          <a:p>
            <a:pPr algn="ctr"/>
            <a:r>
              <a:rPr lang="en-US" dirty="0" smtClean="0">
                <a:solidFill>
                  <a:schemeClr val="bg1"/>
                </a:solidFill>
              </a:rPr>
              <a:t>Leading to </a:t>
            </a:r>
            <a:endParaRPr lang="en-US" dirty="0">
              <a:solidFill>
                <a:schemeClr val="bg1"/>
              </a:solidFill>
            </a:endParaRPr>
          </a:p>
        </p:txBody>
      </p:sp>
      <p:sp>
        <p:nvSpPr>
          <p:cNvPr id="38" name="TextBox 37"/>
          <p:cNvSpPr txBox="1"/>
          <p:nvPr/>
        </p:nvSpPr>
        <p:spPr>
          <a:xfrm>
            <a:off x="642910" y="1357298"/>
            <a:ext cx="642942" cy="369332"/>
          </a:xfrm>
          <a:prstGeom prst="rect">
            <a:avLst/>
          </a:prstGeom>
          <a:noFill/>
        </p:spPr>
        <p:txBody>
          <a:bodyPr wrap="square" rtlCol="0">
            <a:spAutoFit/>
          </a:bodyPr>
          <a:lstStyle/>
          <a:p>
            <a:r>
              <a:rPr lang="en-US" dirty="0" smtClean="0"/>
              <a:t>SUN</a:t>
            </a:r>
            <a:endParaRPr lang="en-US" dirty="0"/>
          </a:p>
        </p:txBody>
      </p:sp>
      <p:sp>
        <p:nvSpPr>
          <p:cNvPr id="39" name="TextBox 38"/>
          <p:cNvSpPr txBox="1"/>
          <p:nvPr/>
        </p:nvSpPr>
        <p:spPr>
          <a:xfrm>
            <a:off x="214282" y="5286388"/>
            <a:ext cx="2214578" cy="369332"/>
          </a:xfrm>
          <a:prstGeom prst="rect">
            <a:avLst/>
          </a:prstGeom>
          <a:noFill/>
        </p:spPr>
        <p:txBody>
          <a:bodyPr wrap="square" rtlCol="0">
            <a:spAutoFit/>
          </a:bodyPr>
          <a:lstStyle/>
          <a:p>
            <a:pPr algn="ctr"/>
            <a:r>
              <a:rPr lang="en-US" dirty="0" smtClean="0"/>
              <a:t>EARTH</a:t>
            </a:r>
            <a:endParaRPr lang="en-US" dirty="0"/>
          </a:p>
        </p:txBody>
      </p:sp>
      <p:cxnSp>
        <p:nvCxnSpPr>
          <p:cNvPr id="42" name="Straight Arrow Connector 41"/>
          <p:cNvCxnSpPr/>
          <p:nvPr/>
        </p:nvCxnSpPr>
        <p:spPr>
          <a:xfrm rot="5400000">
            <a:off x="1321571" y="5679297"/>
            <a:ext cx="21431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9"/>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bldP spid="25" grpId="0" animBg="1"/>
      <p:bldP spid="8" grpId="0" animBg="1"/>
      <p:bldP spid="9" grpId="0"/>
      <p:bldP spid="17" grpId="0" animBg="1"/>
      <p:bldP spid="18" grpId="0" animBg="1"/>
      <p:bldP spid="19" grpId="0"/>
      <p:bldP spid="22" grpId="0" animBg="1"/>
      <p:bldP spid="23" grpId="0" animBg="1"/>
      <p:bldP spid="20" grpId="0" animBg="1"/>
      <p:bldP spid="21" grpId="0"/>
      <p:bldP spid="24" grpId="0"/>
      <p:bldP spid="24" grpId="1"/>
      <p:bldP spid="27" grpId="0"/>
      <p:bldP spid="28" grpId="0" animBg="1"/>
      <p:bldP spid="28" grpId="1" animBg="1"/>
      <p:bldP spid="29" grpId="0" animBg="1"/>
      <p:bldP spid="29" grpId="1" animBg="1"/>
      <p:bldP spid="30" grpId="0" animBg="1"/>
      <p:bldP spid="31" grpId="0" animBg="1"/>
      <p:bldP spid="32" grpId="0" animBg="1"/>
      <p:bldP spid="33" grpId="0"/>
      <p:bldP spid="36" grpId="0" animBg="1"/>
      <p:bldP spid="37"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04800" y="979946"/>
            <a:ext cx="8610600" cy="5449450"/>
            <a:chOff x="304800" y="838200"/>
            <a:chExt cx="8610600" cy="5449450"/>
          </a:xfrm>
        </p:grpSpPr>
        <p:sp>
          <p:nvSpPr>
            <p:cNvPr id="5" name="Oval 4"/>
            <p:cNvSpPr/>
            <p:nvPr/>
          </p:nvSpPr>
          <p:spPr>
            <a:xfrm>
              <a:off x="1676400" y="3810001"/>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705600" y="1981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19400" y="28956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410200" y="838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038600" y="2743200"/>
              <a:ext cx="1219200" cy="1066800"/>
            </a:xfrm>
            <a:prstGeom prst="ellipse">
              <a:avLst/>
            </a:prstGeom>
            <a:solidFill>
              <a:schemeClr val="tx2">
                <a:lumMod val="60000"/>
                <a:lumOff val="40000"/>
              </a:schemeClr>
            </a:solidFill>
            <a:ln>
              <a:solidFill>
                <a:schemeClr val="tx2">
                  <a:lumMod val="60000"/>
                  <a:lumOff val="40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038600" y="2971800"/>
              <a:ext cx="496258" cy="633965"/>
            </a:xfrm>
            <a:custGeom>
              <a:avLst/>
              <a:gdLst>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2903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496258"/>
                <a:gd name="connsiteY0" fmla="*/ 0 h 633965"/>
                <a:gd name="connsiteX1" fmla="*/ 430556 w 496258"/>
                <a:gd name="connsiteY1" fmla="*/ 100584 h 633965"/>
                <a:gd name="connsiteX2" fmla="*/ 326924 w 496258"/>
                <a:gd name="connsiteY2" fmla="*/ 109728 h 633965"/>
                <a:gd name="connsiteX3" fmla="*/ 290348 w 496258"/>
                <a:gd name="connsiteY3" fmla="*/ 146304 h 633965"/>
                <a:gd name="connsiteX4" fmla="*/ 265964 w 496258"/>
                <a:gd name="connsiteY4" fmla="*/ 137160 h 633965"/>
                <a:gd name="connsiteX5" fmla="*/ 238532 w 496258"/>
                <a:gd name="connsiteY5" fmla="*/ 128016 h 633965"/>
                <a:gd name="connsiteX6" fmla="*/ 201956 w 496258"/>
                <a:gd name="connsiteY6" fmla="*/ 109728 h 633965"/>
                <a:gd name="connsiteX7" fmla="*/ 174524 w 496258"/>
                <a:gd name="connsiteY7" fmla="*/ 118872 h 633965"/>
                <a:gd name="connsiteX8" fmla="*/ 156236 w 496258"/>
                <a:gd name="connsiteY8" fmla="*/ 146304 h 633965"/>
                <a:gd name="connsiteX9" fmla="*/ 156236 w 496258"/>
                <a:gd name="connsiteY9" fmla="*/ 246888 h 633965"/>
                <a:gd name="connsiteX10" fmla="*/ 174524 w 496258"/>
                <a:gd name="connsiteY10" fmla="*/ 274320 h 633965"/>
                <a:gd name="connsiteX11" fmla="*/ 211100 w 496258"/>
                <a:gd name="connsiteY11" fmla="*/ 310896 h 633965"/>
                <a:gd name="connsiteX12" fmla="*/ 220244 w 496258"/>
                <a:gd name="connsiteY12" fmla="*/ 402336 h 633965"/>
                <a:gd name="connsiteX13" fmla="*/ 247676 w 496258"/>
                <a:gd name="connsiteY13" fmla="*/ 429768 h 633965"/>
                <a:gd name="connsiteX14" fmla="*/ 220244 w 496258"/>
                <a:gd name="connsiteY14" fmla="*/ 448056 h 633965"/>
                <a:gd name="connsiteX15" fmla="*/ 174524 w 496258"/>
                <a:gd name="connsiteY15" fmla="*/ 457200 h 633965"/>
                <a:gd name="connsiteX16" fmla="*/ 128804 w 496258"/>
                <a:gd name="connsiteY16" fmla="*/ 621792 h 633965"/>
                <a:gd name="connsiteX17" fmla="*/ 28220 w 496258"/>
                <a:gd name="connsiteY17" fmla="*/ 457200 h 633965"/>
                <a:gd name="connsiteX18" fmla="*/ 788 w 496258"/>
                <a:gd name="connsiteY18" fmla="*/ 228600 h 633965"/>
                <a:gd name="connsiteX19" fmla="*/ 226340 w 496258"/>
                <a:gd name="connsiteY19" fmla="*/ 45720 h 633965"/>
                <a:gd name="connsiteX20" fmla="*/ 192812 w 496258"/>
                <a:gd name="connsiteY20" fmla="*/ 0 h 6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6258" h="633965">
                  <a:moveTo>
                    <a:pt x="192812" y="0"/>
                  </a:moveTo>
                  <a:cubicBezTo>
                    <a:pt x="273483" y="48402"/>
                    <a:pt x="313585" y="76102"/>
                    <a:pt x="430556" y="100584"/>
                  </a:cubicBezTo>
                  <a:cubicBezTo>
                    <a:pt x="496258" y="114335"/>
                    <a:pt x="259868" y="106680"/>
                    <a:pt x="326924" y="109728"/>
                  </a:cubicBezTo>
                  <a:cubicBezTo>
                    <a:pt x="318796" y="134112"/>
                    <a:pt x="322860" y="146304"/>
                    <a:pt x="290348" y="146304"/>
                  </a:cubicBezTo>
                  <a:cubicBezTo>
                    <a:pt x="180578" y="146304"/>
                    <a:pt x="375692" y="140208"/>
                    <a:pt x="265964" y="137160"/>
                  </a:cubicBezTo>
                  <a:cubicBezTo>
                    <a:pt x="256820" y="134112"/>
                    <a:pt x="247391" y="131813"/>
                    <a:pt x="238532" y="128016"/>
                  </a:cubicBezTo>
                  <a:cubicBezTo>
                    <a:pt x="226003" y="122646"/>
                    <a:pt x="215450" y="111656"/>
                    <a:pt x="201956" y="109728"/>
                  </a:cubicBezTo>
                  <a:cubicBezTo>
                    <a:pt x="192414" y="108365"/>
                    <a:pt x="183668" y="115824"/>
                    <a:pt x="174524" y="118872"/>
                  </a:cubicBezTo>
                  <a:cubicBezTo>
                    <a:pt x="168428" y="128016"/>
                    <a:pt x="161151" y="136474"/>
                    <a:pt x="156236" y="146304"/>
                  </a:cubicBezTo>
                  <a:cubicBezTo>
                    <a:pt x="139437" y="179901"/>
                    <a:pt x="145600" y="207889"/>
                    <a:pt x="156236" y="246888"/>
                  </a:cubicBezTo>
                  <a:cubicBezTo>
                    <a:pt x="159128" y="257490"/>
                    <a:pt x="169609" y="264490"/>
                    <a:pt x="174524" y="274320"/>
                  </a:cubicBezTo>
                  <a:cubicBezTo>
                    <a:pt x="194031" y="313334"/>
                    <a:pt x="167209" y="296266"/>
                    <a:pt x="211100" y="310896"/>
                  </a:cubicBezTo>
                  <a:cubicBezTo>
                    <a:pt x="214148" y="341376"/>
                    <a:pt x="211236" y="373059"/>
                    <a:pt x="220244" y="402336"/>
                  </a:cubicBezTo>
                  <a:cubicBezTo>
                    <a:pt x="224047" y="414696"/>
                    <a:pt x="247676" y="416836"/>
                    <a:pt x="247676" y="429768"/>
                  </a:cubicBezTo>
                  <a:cubicBezTo>
                    <a:pt x="247676" y="440758"/>
                    <a:pt x="230534" y="444197"/>
                    <a:pt x="220244" y="448056"/>
                  </a:cubicBezTo>
                  <a:cubicBezTo>
                    <a:pt x="205692" y="453513"/>
                    <a:pt x="189764" y="454152"/>
                    <a:pt x="174524" y="457200"/>
                  </a:cubicBezTo>
                  <a:cubicBezTo>
                    <a:pt x="164704" y="633965"/>
                    <a:pt x="220329" y="621792"/>
                    <a:pt x="128804" y="621792"/>
                  </a:cubicBezTo>
                  <a:cubicBezTo>
                    <a:pt x="26564" y="463785"/>
                    <a:pt x="28220" y="528061"/>
                    <a:pt x="28220" y="457200"/>
                  </a:cubicBezTo>
                  <a:cubicBezTo>
                    <a:pt x="0" y="240843"/>
                    <a:pt x="788" y="317586"/>
                    <a:pt x="788" y="228600"/>
                  </a:cubicBezTo>
                  <a:cubicBezTo>
                    <a:pt x="65803" y="42843"/>
                    <a:pt x="152610" y="45720"/>
                    <a:pt x="226340" y="45720"/>
                  </a:cubicBezTo>
                  <a:lnTo>
                    <a:pt x="192812"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4573124" y="3369543"/>
              <a:ext cx="537253" cy="287679"/>
            </a:xfrm>
            <a:custGeom>
              <a:avLst/>
              <a:gdLst>
                <a:gd name="connsiteX0" fmla="*/ 236620 w 537253"/>
                <a:gd name="connsiteY0" fmla="*/ 50313 h 287679"/>
                <a:gd name="connsiteX1" fmla="*/ 17164 w 537253"/>
                <a:gd name="connsiteY1" fmla="*/ 105177 h 287679"/>
                <a:gd name="connsiteX2" fmla="*/ 8020 w 537253"/>
                <a:gd name="connsiteY2" fmla="*/ 132609 h 287679"/>
                <a:gd name="connsiteX3" fmla="*/ 35452 w 537253"/>
                <a:gd name="connsiteY3" fmla="*/ 187473 h 287679"/>
                <a:gd name="connsiteX4" fmla="*/ 44596 w 537253"/>
                <a:gd name="connsiteY4" fmla="*/ 214905 h 287679"/>
                <a:gd name="connsiteX5" fmla="*/ 72028 w 537253"/>
                <a:gd name="connsiteY5" fmla="*/ 224049 h 287679"/>
                <a:gd name="connsiteX6" fmla="*/ 81172 w 537253"/>
                <a:gd name="connsiteY6" fmla="*/ 278913 h 287679"/>
                <a:gd name="connsiteX7" fmla="*/ 108604 w 537253"/>
                <a:gd name="connsiteY7" fmla="*/ 260625 h 287679"/>
                <a:gd name="connsiteX8" fmla="*/ 245764 w 537253"/>
                <a:gd name="connsiteY8" fmla="*/ 269769 h 287679"/>
                <a:gd name="connsiteX9" fmla="*/ 364636 w 537253"/>
                <a:gd name="connsiteY9" fmla="*/ 269769 h 287679"/>
                <a:gd name="connsiteX10" fmla="*/ 392068 w 537253"/>
                <a:gd name="connsiteY10" fmla="*/ 251481 h 287679"/>
                <a:gd name="connsiteX11" fmla="*/ 446932 w 537253"/>
                <a:gd name="connsiteY11" fmla="*/ 233193 h 287679"/>
                <a:gd name="connsiteX12" fmla="*/ 474364 w 537253"/>
                <a:gd name="connsiteY12" fmla="*/ 224049 h 287679"/>
                <a:gd name="connsiteX13" fmla="*/ 501796 w 537253"/>
                <a:gd name="connsiteY13" fmla="*/ 214905 h 287679"/>
                <a:gd name="connsiteX14" fmla="*/ 520084 w 537253"/>
                <a:gd name="connsiteY14" fmla="*/ 187473 h 287679"/>
                <a:gd name="connsiteX15" fmla="*/ 520084 w 537253"/>
                <a:gd name="connsiteY15" fmla="*/ 77745 h 287679"/>
                <a:gd name="connsiteX16" fmla="*/ 483508 w 537253"/>
                <a:gd name="connsiteY16" fmla="*/ 22881 h 287679"/>
                <a:gd name="connsiteX17" fmla="*/ 428644 w 537253"/>
                <a:gd name="connsiteY17" fmla="*/ 4593 h 287679"/>
                <a:gd name="connsiteX18" fmla="*/ 254908 w 537253"/>
                <a:gd name="connsiteY18" fmla="*/ 13737 h 287679"/>
                <a:gd name="connsiteX19" fmla="*/ 236620 w 537253"/>
                <a:gd name="connsiteY19" fmla="*/ 50313 h 2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253" h="287679">
                  <a:moveTo>
                    <a:pt x="236620" y="50313"/>
                  </a:moveTo>
                  <a:cubicBezTo>
                    <a:pt x="196996" y="65553"/>
                    <a:pt x="47215" y="0"/>
                    <a:pt x="17164" y="105177"/>
                  </a:cubicBezTo>
                  <a:cubicBezTo>
                    <a:pt x="14516" y="114445"/>
                    <a:pt x="11068" y="123465"/>
                    <a:pt x="8020" y="132609"/>
                  </a:cubicBezTo>
                  <a:cubicBezTo>
                    <a:pt x="31004" y="201560"/>
                    <a:pt x="0" y="116569"/>
                    <a:pt x="35452" y="187473"/>
                  </a:cubicBezTo>
                  <a:cubicBezTo>
                    <a:pt x="39763" y="196094"/>
                    <a:pt x="37780" y="208089"/>
                    <a:pt x="44596" y="214905"/>
                  </a:cubicBezTo>
                  <a:cubicBezTo>
                    <a:pt x="51412" y="221721"/>
                    <a:pt x="62884" y="221001"/>
                    <a:pt x="72028" y="224049"/>
                  </a:cubicBezTo>
                  <a:cubicBezTo>
                    <a:pt x="75076" y="242337"/>
                    <a:pt x="68062" y="265803"/>
                    <a:pt x="81172" y="278913"/>
                  </a:cubicBezTo>
                  <a:cubicBezTo>
                    <a:pt x="88943" y="286684"/>
                    <a:pt x="97631" y="261235"/>
                    <a:pt x="108604" y="260625"/>
                  </a:cubicBezTo>
                  <a:cubicBezTo>
                    <a:pt x="154355" y="258083"/>
                    <a:pt x="200044" y="266721"/>
                    <a:pt x="245764" y="269769"/>
                  </a:cubicBezTo>
                  <a:cubicBezTo>
                    <a:pt x="294887" y="286143"/>
                    <a:pt x="287026" y="287679"/>
                    <a:pt x="364636" y="269769"/>
                  </a:cubicBezTo>
                  <a:cubicBezTo>
                    <a:pt x="375344" y="267298"/>
                    <a:pt x="382025" y="255944"/>
                    <a:pt x="392068" y="251481"/>
                  </a:cubicBezTo>
                  <a:cubicBezTo>
                    <a:pt x="409684" y="243652"/>
                    <a:pt x="428644" y="239289"/>
                    <a:pt x="446932" y="233193"/>
                  </a:cubicBezTo>
                  <a:lnTo>
                    <a:pt x="474364" y="224049"/>
                  </a:lnTo>
                  <a:lnTo>
                    <a:pt x="501796" y="214905"/>
                  </a:lnTo>
                  <a:cubicBezTo>
                    <a:pt x="507892" y="205761"/>
                    <a:pt x="515169" y="197303"/>
                    <a:pt x="520084" y="187473"/>
                  </a:cubicBezTo>
                  <a:cubicBezTo>
                    <a:pt x="537253" y="153136"/>
                    <a:pt x="532307" y="114414"/>
                    <a:pt x="520084" y="77745"/>
                  </a:cubicBezTo>
                  <a:cubicBezTo>
                    <a:pt x="513133" y="56893"/>
                    <a:pt x="504360" y="29832"/>
                    <a:pt x="483508" y="22881"/>
                  </a:cubicBezTo>
                  <a:lnTo>
                    <a:pt x="428644" y="4593"/>
                  </a:lnTo>
                  <a:cubicBezTo>
                    <a:pt x="370732" y="7641"/>
                    <a:pt x="311876" y="2886"/>
                    <a:pt x="254908" y="13737"/>
                  </a:cubicBezTo>
                  <a:cubicBezTo>
                    <a:pt x="244112" y="15793"/>
                    <a:pt x="276244" y="35073"/>
                    <a:pt x="236620" y="50313"/>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4588796" y="2878836"/>
              <a:ext cx="671809" cy="541020"/>
            </a:xfrm>
            <a:custGeom>
              <a:avLst/>
              <a:gdLst>
                <a:gd name="connsiteX0" fmla="*/ 422116 w 671809"/>
                <a:gd name="connsiteY0" fmla="*/ 1524 h 541020"/>
                <a:gd name="connsiteX1" fmla="*/ 385540 w 671809"/>
                <a:gd name="connsiteY1" fmla="*/ 10668 h 541020"/>
                <a:gd name="connsiteX2" fmla="*/ 248380 w 671809"/>
                <a:gd name="connsiteY2" fmla="*/ 74676 h 541020"/>
                <a:gd name="connsiteX3" fmla="*/ 19780 w 671809"/>
                <a:gd name="connsiteY3" fmla="*/ 83820 h 541020"/>
                <a:gd name="connsiteX4" fmla="*/ 19780 w 671809"/>
                <a:gd name="connsiteY4" fmla="*/ 184404 h 541020"/>
                <a:gd name="connsiteX5" fmla="*/ 47212 w 671809"/>
                <a:gd name="connsiteY5" fmla="*/ 211836 h 541020"/>
                <a:gd name="connsiteX6" fmla="*/ 138652 w 671809"/>
                <a:gd name="connsiteY6" fmla="*/ 202692 h 541020"/>
                <a:gd name="connsiteX7" fmla="*/ 184372 w 671809"/>
                <a:gd name="connsiteY7" fmla="*/ 120396 h 541020"/>
                <a:gd name="connsiteX8" fmla="*/ 257524 w 671809"/>
                <a:gd name="connsiteY8" fmla="*/ 129540 h 541020"/>
                <a:gd name="connsiteX9" fmla="*/ 294100 w 671809"/>
                <a:gd name="connsiteY9" fmla="*/ 193548 h 541020"/>
                <a:gd name="connsiteX10" fmla="*/ 303244 w 671809"/>
                <a:gd name="connsiteY10" fmla="*/ 220980 h 541020"/>
                <a:gd name="connsiteX11" fmla="*/ 330676 w 671809"/>
                <a:gd name="connsiteY11" fmla="*/ 239268 h 541020"/>
                <a:gd name="connsiteX12" fmla="*/ 358108 w 671809"/>
                <a:gd name="connsiteY12" fmla="*/ 312420 h 541020"/>
                <a:gd name="connsiteX13" fmla="*/ 412972 w 671809"/>
                <a:gd name="connsiteY13" fmla="*/ 339852 h 541020"/>
                <a:gd name="connsiteX14" fmla="*/ 440404 w 671809"/>
                <a:gd name="connsiteY14" fmla="*/ 358140 h 541020"/>
                <a:gd name="connsiteX15" fmla="*/ 495268 w 671809"/>
                <a:gd name="connsiteY15" fmla="*/ 403860 h 541020"/>
                <a:gd name="connsiteX16" fmla="*/ 531844 w 671809"/>
                <a:gd name="connsiteY16" fmla="*/ 413004 h 541020"/>
                <a:gd name="connsiteX17" fmla="*/ 559276 w 671809"/>
                <a:gd name="connsiteY17" fmla="*/ 477012 h 541020"/>
                <a:gd name="connsiteX18" fmla="*/ 577564 w 671809"/>
                <a:gd name="connsiteY18" fmla="*/ 531876 h 541020"/>
                <a:gd name="connsiteX19" fmla="*/ 632428 w 671809"/>
                <a:gd name="connsiteY19" fmla="*/ 541020 h 541020"/>
                <a:gd name="connsiteX20" fmla="*/ 632428 w 671809"/>
                <a:gd name="connsiteY20" fmla="*/ 220980 h 541020"/>
                <a:gd name="connsiteX21" fmla="*/ 604996 w 671809"/>
                <a:gd name="connsiteY21" fmla="*/ 129540 h 541020"/>
                <a:gd name="connsiteX22" fmla="*/ 550132 w 671809"/>
                <a:gd name="connsiteY22" fmla="*/ 102108 h 541020"/>
                <a:gd name="connsiteX23" fmla="*/ 504412 w 671809"/>
                <a:gd name="connsiteY23" fmla="*/ 56388 h 541020"/>
                <a:gd name="connsiteX24" fmla="*/ 486124 w 671809"/>
                <a:gd name="connsiteY24" fmla="*/ 28956 h 541020"/>
                <a:gd name="connsiteX25" fmla="*/ 458692 w 671809"/>
                <a:gd name="connsiteY25" fmla="*/ 19812 h 541020"/>
                <a:gd name="connsiteX26" fmla="*/ 422116 w 671809"/>
                <a:gd name="connsiteY26" fmla="*/ 1524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1809" h="541020">
                  <a:moveTo>
                    <a:pt x="422116" y="1524"/>
                  </a:moveTo>
                  <a:cubicBezTo>
                    <a:pt x="409924" y="0"/>
                    <a:pt x="397122" y="5791"/>
                    <a:pt x="385540" y="10668"/>
                  </a:cubicBezTo>
                  <a:cubicBezTo>
                    <a:pt x="339040" y="30247"/>
                    <a:pt x="297854" y="64781"/>
                    <a:pt x="248380" y="74676"/>
                  </a:cubicBezTo>
                  <a:cubicBezTo>
                    <a:pt x="173600" y="89632"/>
                    <a:pt x="95980" y="80772"/>
                    <a:pt x="19780" y="83820"/>
                  </a:cubicBezTo>
                  <a:cubicBezTo>
                    <a:pt x="6568" y="123456"/>
                    <a:pt x="0" y="130009"/>
                    <a:pt x="19780" y="184404"/>
                  </a:cubicBezTo>
                  <a:cubicBezTo>
                    <a:pt x="24199" y="196557"/>
                    <a:pt x="38068" y="202692"/>
                    <a:pt x="47212" y="211836"/>
                  </a:cubicBezTo>
                  <a:cubicBezTo>
                    <a:pt x="77692" y="208788"/>
                    <a:pt x="111254" y="216391"/>
                    <a:pt x="138652" y="202692"/>
                  </a:cubicBezTo>
                  <a:cubicBezTo>
                    <a:pt x="163806" y="190115"/>
                    <a:pt x="175631" y="146618"/>
                    <a:pt x="184372" y="120396"/>
                  </a:cubicBezTo>
                  <a:cubicBezTo>
                    <a:pt x="208756" y="123444"/>
                    <a:pt x="234430" y="121142"/>
                    <a:pt x="257524" y="129540"/>
                  </a:cubicBezTo>
                  <a:cubicBezTo>
                    <a:pt x="288488" y="140800"/>
                    <a:pt x="287023" y="168779"/>
                    <a:pt x="294100" y="193548"/>
                  </a:cubicBezTo>
                  <a:cubicBezTo>
                    <a:pt x="296748" y="202816"/>
                    <a:pt x="297223" y="213454"/>
                    <a:pt x="303244" y="220980"/>
                  </a:cubicBezTo>
                  <a:cubicBezTo>
                    <a:pt x="310109" y="229562"/>
                    <a:pt x="321532" y="233172"/>
                    <a:pt x="330676" y="239268"/>
                  </a:cubicBezTo>
                  <a:cubicBezTo>
                    <a:pt x="336828" y="263877"/>
                    <a:pt x="341031" y="291927"/>
                    <a:pt x="358108" y="312420"/>
                  </a:cubicBezTo>
                  <a:cubicBezTo>
                    <a:pt x="376826" y="334882"/>
                    <a:pt x="389791" y="328261"/>
                    <a:pt x="412972" y="339852"/>
                  </a:cubicBezTo>
                  <a:cubicBezTo>
                    <a:pt x="422802" y="344767"/>
                    <a:pt x="431961" y="351105"/>
                    <a:pt x="440404" y="358140"/>
                  </a:cubicBezTo>
                  <a:cubicBezTo>
                    <a:pt x="463667" y="377526"/>
                    <a:pt x="467223" y="391841"/>
                    <a:pt x="495268" y="403860"/>
                  </a:cubicBezTo>
                  <a:cubicBezTo>
                    <a:pt x="506819" y="408810"/>
                    <a:pt x="519652" y="409956"/>
                    <a:pt x="531844" y="413004"/>
                  </a:cubicBezTo>
                  <a:cubicBezTo>
                    <a:pt x="556033" y="509758"/>
                    <a:pt x="523192" y="395822"/>
                    <a:pt x="559276" y="477012"/>
                  </a:cubicBezTo>
                  <a:cubicBezTo>
                    <a:pt x="567105" y="494628"/>
                    <a:pt x="558549" y="528707"/>
                    <a:pt x="577564" y="531876"/>
                  </a:cubicBezTo>
                  <a:lnTo>
                    <a:pt x="632428" y="541020"/>
                  </a:lnTo>
                  <a:cubicBezTo>
                    <a:pt x="671809" y="422878"/>
                    <a:pt x="648170" y="504332"/>
                    <a:pt x="632428" y="220980"/>
                  </a:cubicBezTo>
                  <a:cubicBezTo>
                    <a:pt x="631750" y="208785"/>
                    <a:pt x="607099" y="130241"/>
                    <a:pt x="604996" y="129540"/>
                  </a:cubicBezTo>
                  <a:cubicBezTo>
                    <a:pt x="567138" y="116921"/>
                    <a:pt x="585584" y="125743"/>
                    <a:pt x="550132" y="102108"/>
                  </a:cubicBezTo>
                  <a:cubicBezTo>
                    <a:pt x="501364" y="28956"/>
                    <a:pt x="565372" y="117348"/>
                    <a:pt x="504412" y="56388"/>
                  </a:cubicBezTo>
                  <a:cubicBezTo>
                    <a:pt x="496641" y="48617"/>
                    <a:pt x="494706" y="35821"/>
                    <a:pt x="486124" y="28956"/>
                  </a:cubicBezTo>
                  <a:cubicBezTo>
                    <a:pt x="478598" y="22935"/>
                    <a:pt x="467313" y="24123"/>
                    <a:pt x="458692" y="19812"/>
                  </a:cubicBezTo>
                  <a:cubicBezTo>
                    <a:pt x="448862" y="14897"/>
                    <a:pt x="434308" y="3048"/>
                    <a:pt x="422116" y="152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114800" y="2971800"/>
              <a:ext cx="1143000" cy="646331"/>
            </a:xfrm>
            <a:prstGeom prst="rect">
              <a:avLst/>
            </a:prstGeom>
            <a:noFill/>
          </p:spPr>
          <p:txBody>
            <a:bodyPr wrap="square" rtlCol="0">
              <a:spAutoFit/>
            </a:bodyPr>
            <a:lstStyle/>
            <a:p>
              <a:pPr algn="ctr"/>
              <a:r>
                <a:rPr lang="en-US" dirty="0" smtClean="0"/>
                <a:t>Global warming</a:t>
              </a:r>
              <a:endParaRPr lang="en-US" dirty="0"/>
            </a:p>
          </p:txBody>
        </p:sp>
        <p:sp>
          <p:nvSpPr>
            <p:cNvPr id="14" name="Rounded Rectangle 13"/>
            <p:cNvSpPr/>
            <p:nvPr/>
          </p:nvSpPr>
          <p:spPr>
            <a:xfrm>
              <a:off x="6477000" y="3048000"/>
              <a:ext cx="1371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Melting of glaciers, </a:t>
              </a:r>
            </a:p>
            <a:p>
              <a:r>
                <a:rPr lang="en-US" sz="1100" dirty="0" smtClean="0">
                  <a:solidFill>
                    <a:sysClr val="windowText" lastClr="000000"/>
                  </a:solidFill>
                </a:rPr>
                <a:t>snow caps</a:t>
              </a:r>
              <a:endParaRPr lang="en-US" sz="1100" dirty="0">
                <a:solidFill>
                  <a:sysClr val="windowText" lastClr="000000"/>
                </a:solidFill>
              </a:endParaRPr>
            </a:p>
          </p:txBody>
        </p:sp>
        <p:sp>
          <p:nvSpPr>
            <p:cNvPr id="15" name="Oval 14"/>
            <p:cNvSpPr/>
            <p:nvPr/>
          </p:nvSpPr>
          <p:spPr>
            <a:xfrm>
              <a:off x="5638800" y="28956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8" descr="Ice Mountain Clip Art"/>
            <p:cNvPicPr>
              <a:picLocks noChangeAspect="1" noChangeArrowheads="1"/>
            </p:cNvPicPr>
            <p:nvPr/>
          </p:nvPicPr>
          <p:blipFill>
            <a:blip r:embed="rId3" cstate="screen"/>
            <a:srcRect/>
            <a:stretch>
              <a:fillRect/>
            </a:stretch>
          </p:blipFill>
          <p:spPr bwMode="auto">
            <a:xfrm>
              <a:off x="5715000" y="3030415"/>
              <a:ext cx="685800" cy="550985"/>
            </a:xfrm>
            <a:prstGeom prst="rect">
              <a:avLst/>
            </a:prstGeom>
            <a:noFill/>
          </p:spPr>
        </p:pic>
        <p:sp>
          <p:nvSpPr>
            <p:cNvPr id="17" name="Oval 16"/>
            <p:cNvSpPr/>
            <p:nvPr/>
          </p:nvSpPr>
          <p:spPr>
            <a:xfrm>
              <a:off x="4267200" y="4267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105400" y="4419600"/>
              <a:ext cx="13716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Warmer Oceans</a:t>
              </a:r>
              <a:endParaRPr lang="en-US" sz="1100" dirty="0">
                <a:solidFill>
                  <a:sysClr val="windowText" lastClr="000000"/>
                </a:solidFill>
              </a:endParaRPr>
            </a:p>
          </p:txBody>
        </p:sp>
        <p:pic>
          <p:nvPicPr>
            <p:cNvPr id="19" name="Picture 12" descr="large image"/>
            <p:cNvPicPr>
              <a:picLocks noChangeAspect="1" noChangeArrowheads="1"/>
            </p:cNvPicPr>
            <p:nvPr/>
          </p:nvPicPr>
          <p:blipFill>
            <a:blip r:embed="rId4" cstate="screen">
              <a:clrChange>
                <a:clrFrom>
                  <a:srgbClr val="FFFFFF"/>
                </a:clrFrom>
                <a:clrTo>
                  <a:srgbClr val="FFFFFF">
                    <a:alpha val="0"/>
                  </a:srgbClr>
                </a:clrTo>
              </a:clrChange>
              <a:biLevel thresh="50000"/>
            </a:blip>
            <a:srcRect/>
            <a:stretch>
              <a:fillRect/>
            </a:stretch>
          </p:blipFill>
          <p:spPr bwMode="auto">
            <a:xfrm>
              <a:off x="5486400" y="914400"/>
              <a:ext cx="762000" cy="499533"/>
            </a:xfrm>
            <a:prstGeom prst="rect">
              <a:avLst/>
            </a:prstGeom>
            <a:noFill/>
          </p:spPr>
        </p:pic>
        <p:sp>
          <p:nvSpPr>
            <p:cNvPr id="20" name="Rounded Rectangle 19"/>
            <p:cNvSpPr/>
            <p:nvPr/>
          </p:nvSpPr>
          <p:spPr>
            <a:xfrm>
              <a:off x="6248400" y="9144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Change in Living conditions of plants and animals</a:t>
              </a:r>
              <a:endParaRPr lang="en-US" sz="1100" dirty="0">
                <a:solidFill>
                  <a:sysClr val="windowText" lastClr="000000"/>
                </a:solidFill>
              </a:endParaRPr>
            </a:p>
          </p:txBody>
        </p:sp>
        <p:pic>
          <p:nvPicPr>
            <p:cNvPr id="21" name="Picture 14" descr="https://encrypted-tbn0.google.com/images?q=tbn:ANd9GcSFNNvlNLxSl4GZeMoFxays2ydmh1Bzq-uqfcAXIVTm6qXyb-JF"/>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1904999" y="3733801"/>
              <a:ext cx="533401" cy="838200"/>
            </a:xfrm>
            <a:prstGeom prst="rect">
              <a:avLst/>
            </a:prstGeom>
            <a:noFill/>
          </p:spPr>
        </p:pic>
        <p:pic>
          <p:nvPicPr>
            <p:cNvPr id="22" name="Picture 14" descr="https://encrypted-tbn0.google.com/images?q=tbn:ANd9GcSFNNvlNLxSl4GZeMoFxays2ydmh1Bzq-uqfcAXIVTm6qXyb-JF"/>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2971800" y="2895600"/>
              <a:ext cx="460586" cy="761999"/>
            </a:xfrm>
            <a:prstGeom prst="rect">
              <a:avLst/>
            </a:prstGeom>
            <a:noFill/>
          </p:spPr>
        </p:pic>
        <p:sp>
          <p:nvSpPr>
            <p:cNvPr id="23" name="Rounded Rectangle 22"/>
            <p:cNvSpPr/>
            <p:nvPr/>
          </p:nvSpPr>
          <p:spPr>
            <a:xfrm>
              <a:off x="1524000" y="3048000"/>
              <a:ext cx="12954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evaporation</a:t>
              </a:r>
              <a:endParaRPr lang="en-US" sz="1100" dirty="0">
                <a:solidFill>
                  <a:sysClr val="windowText" lastClr="000000"/>
                </a:solidFill>
              </a:endParaRPr>
            </a:p>
          </p:txBody>
        </p:sp>
        <p:sp>
          <p:nvSpPr>
            <p:cNvPr id="24" name="Oval 23"/>
            <p:cNvSpPr/>
            <p:nvPr/>
          </p:nvSpPr>
          <p:spPr>
            <a:xfrm>
              <a:off x="4191000" y="1600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6" descr="http://www.abcteach.com/free/s/seasonsrgbhires.jpg"/>
            <p:cNvPicPr>
              <a:picLocks noChangeAspect="1" noChangeArrowheads="1"/>
            </p:cNvPicPr>
            <p:nvPr/>
          </p:nvPicPr>
          <p:blipFill>
            <a:blip r:embed="rId7" cstate="screen">
              <a:clrChange>
                <a:clrFrom>
                  <a:srgbClr val="E3ECF6"/>
                </a:clrFrom>
                <a:clrTo>
                  <a:srgbClr val="E3ECF6">
                    <a:alpha val="0"/>
                  </a:srgbClr>
                </a:clrTo>
              </a:clrChange>
              <a:grayscl/>
            </a:blip>
            <a:srcRect/>
            <a:stretch>
              <a:fillRect/>
            </a:stretch>
          </p:blipFill>
          <p:spPr bwMode="auto">
            <a:xfrm>
              <a:off x="4343400" y="1752600"/>
              <a:ext cx="533400" cy="457200"/>
            </a:xfrm>
            <a:prstGeom prst="rect">
              <a:avLst/>
            </a:prstGeom>
            <a:noFill/>
          </p:spPr>
        </p:pic>
        <p:sp>
          <p:nvSpPr>
            <p:cNvPr id="26" name="Rounded Rectangle 25"/>
            <p:cNvSpPr/>
            <p:nvPr/>
          </p:nvSpPr>
          <p:spPr>
            <a:xfrm>
              <a:off x="5029200" y="16764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Change in Seasons</a:t>
              </a:r>
              <a:endParaRPr lang="en-US" sz="1100" dirty="0">
                <a:solidFill>
                  <a:sysClr val="windowText" lastClr="000000"/>
                </a:solidFill>
              </a:endParaRPr>
            </a:p>
          </p:txBody>
        </p:sp>
        <p:sp>
          <p:nvSpPr>
            <p:cNvPr id="27" name="TextBox 26"/>
            <p:cNvSpPr txBox="1"/>
            <p:nvPr/>
          </p:nvSpPr>
          <p:spPr>
            <a:xfrm>
              <a:off x="3286116" y="6072206"/>
              <a:ext cx="3200400" cy="215444"/>
            </a:xfrm>
            <a:prstGeom prst="rect">
              <a:avLst/>
            </a:prstGeom>
            <a:noFill/>
          </p:spPr>
          <p:txBody>
            <a:bodyPr wrap="square" rtlCol="0">
              <a:spAutoFit/>
            </a:bodyPr>
            <a:lstStyle/>
            <a:p>
              <a:r>
                <a:rPr lang="en-US" sz="800" dirty="0" smtClean="0"/>
                <a:t>Adapted from: </a:t>
              </a:r>
              <a:r>
                <a:rPr lang="en-US" sz="800" dirty="0" smtClean="0">
                  <a:hlinkClick r:id="rId8"/>
                </a:rPr>
                <a:t>http://epa.gov/climatechange/kids/basics/concepts.html</a:t>
              </a:r>
              <a:endParaRPr lang="en-US" sz="800" dirty="0"/>
            </a:p>
          </p:txBody>
        </p:sp>
        <p:pic>
          <p:nvPicPr>
            <p:cNvPr id="28" name="Picture 28" descr="https://encrypted-tbn1.google.com/images?q=tbn:ANd9GcQx_1yoBinpwbVjiPjhjBwNvmaf9dB4dZM4OBCajirMwzyM6msx"/>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6858000" y="2057400"/>
              <a:ext cx="609600" cy="609600"/>
            </a:xfrm>
            <a:prstGeom prst="rect">
              <a:avLst/>
            </a:prstGeom>
            <a:noFill/>
          </p:spPr>
        </p:pic>
        <p:sp>
          <p:nvSpPr>
            <p:cNvPr id="29" name="Rounded Rectangle 28"/>
            <p:cNvSpPr/>
            <p:nvPr/>
          </p:nvSpPr>
          <p:spPr>
            <a:xfrm>
              <a:off x="7543800" y="21336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Change in migration patterns</a:t>
              </a:r>
              <a:endParaRPr lang="en-US" sz="1100" dirty="0">
                <a:solidFill>
                  <a:sysClr val="windowText" lastClr="000000"/>
                </a:solidFill>
              </a:endParaRPr>
            </a:p>
          </p:txBody>
        </p:sp>
        <p:sp>
          <p:nvSpPr>
            <p:cNvPr id="30" name="Oval 29"/>
            <p:cNvSpPr/>
            <p:nvPr/>
          </p:nvSpPr>
          <p:spPr>
            <a:xfrm>
              <a:off x="2971800" y="838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1600200" y="9906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Habitat loss and extinction</a:t>
              </a:r>
              <a:endParaRPr lang="en-US" sz="1100" dirty="0">
                <a:solidFill>
                  <a:sysClr val="windowText" lastClr="000000"/>
                </a:solidFill>
              </a:endParaRPr>
            </a:p>
          </p:txBody>
        </p:sp>
        <p:pic>
          <p:nvPicPr>
            <p:cNvPr id="32" name="Picture 34" descr="https://encrypted-tbn3.google.com/images?q=tbn:ANd9GcSbqNp-mZg0Da7w6MBuJYNTE69DTN5j9CYo1_RkNbmrhZUZqDst"/>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3104892" y="914400"/>
              <a:ext cx="628908" cy="609600"/>
            </a:xfrm>
            <a:prstGeom prst="rect">
              <a:avLst/>
            </a:prstGeom>
            <a:noFill/>
          </p:spPr>
        </p:pic>
        <p:sp>
          <p:nvSpPr>
            <p:cNvPr id="33" name="Oval 32"/>
            <p:cNvSpPr/>
            <p:nvPr/>
          </p:nvSpPr>
          <p:spPr>
            <a:xfrm>
              <a:off x="6705600" y="36576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7543800" y="38100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absorption of energy by Earth</a:t>
              </a:r>
              <a:endParaRPr lang="en-US" sz="1100" dirty="0">
                <a:solidFill>
                  <a:sysClr val="windowText" lastClr="000000"/>
                </a:solidFill>
              </a:endParaRPr>
            </a:p>
          </p:txBody>
        </p:sp>
        <p:sp>
          <p:nvSpPr>
            <p:cNvPr id="35" name="Oval 34"/>
            <p:cNvSpPr/>
            <p:nvPr/>
          </p:nvSpPr>
          <p:spPr>
            <a:xfrm>
              <a:off x="5410200" y="5029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6248400" y="51816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Sea Level Rise</a:t>
              </a:r>
              <a:endParaRPr lang="en-US" sz="1100" dirty="0">
                <a:solidFill>
                  <a:sysClr val="windowText" lastClr="000000"/>
                </a:solidFill>
              </a:endParaRPr>
            </a:p>
          </p:txBody>
        </p:sp>
        <p:sp>
          <p:nvSpPr>
            <p:cNvPr id="37" name="Oval 36"/>
            <p:cNvSpPr/>
            <p:nvPr/>
          </p:nvSpPr>
          <p:spPr>
            <a:xfrm>
              <a:off x="3048000" y="50292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1676400" y="51816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storms</a:t>
              </a:r>
              <a:endParaRPr lang="en-US" sz="1100" dirty="0">
                <a:solidFill>
                  <a:sysClr val="windowText" lastClr="000000"/>
                </a:solidFill>
              </a:endParaRPr>
            </a:p>
          </p:txBody>
        </p:sp>
        <p:sp>
          <p:nvSpPr>
            <p:cNvPr id="39" name="Rounded Rectangle 38"/>
            <p:cNvSpPr/>
            <p:nvPr/>
          </p:nvSpPr>
          <p:spPr>
            <a:xfrm>
              <a:off x="304800" y="3886201"/>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Rains in some places</a:t>
              </a:r>
              <a:endParaRPr lang="en-US" sz="1100" dirty="0">
                <a:solidFill>
                  <a:sysClr val="windowText" lastClr="000000"/>
                </a:solidFill>
              </a:endParaRPr>
            </a:p>
          </p:txBody>
        </p:sp>
        <p:sp>
          <p:nvSpPr>
            <p:cNvPr id="40" name="Oval 39"/>
            <p:cNvSpPr/>
            <p:nvPr/>
          </p:nvSpPr>
          <p:spPr>
            <a:xfrm>
              <a:off x="1676400" y="2057400"/>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304800" y="22098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Droughts and  wild fires in some places</a:t>
              </a:r>
              <a:endParaRPr lang="en-US" sz="1100" dirty="0">
                <a:solidFill>
                  <a:sysClr val="windowText" lastClr="000000"/>
                </a:solidFill>
              </a:endParaRPr>
            </a:p>
          </p:txBody>
        </p:sp>
        <p:pic>
          <p:nvPicPr>
            <p:cNvPr id="42" name="Picture 38" descr="http://generic.pixmac.com/4/royalty-free-stock-pictures-dry-tree-leaves-branches-12040809.jpg"/>
            <p:cNvPicPr>
              <a:picLocks noChangeAspect="1" noChangeArrowheads="1"/>
            </p:cNvPicPr>
            <p:nvPr/>
          </p:nvPicPr>
          <p:blipFill>
            <a:blip r:embed="rId11" cstate="screen">
              <a:clrChange>
                <a:clrFrom>
                  <a:srgbClr val="FFFFFF"/>
                </a:clrFrom>
                <a:clrTo>
                  <a:srgbClr val="FFFFFF">
                    <a:alpha val="0"/>
                  </a:srgbClr>
                </a:clrTo>
              </a:clrChange>
            </a:blip>
            <a:srcRect/>
            <a:stretch>
              <a:fillRect/>
            </a:stretch>
          </p:blipFill>
          <p:spPr bwMode="auto">
            <a:xfrm>
              <a:off x="1828800" y="2133600"/>
              <a:ext cx="609600" cy="533400"/>
            </a:xfrm>
            <a:prstGeom prst="rect">
              <a:avLst/>
            </a:prstGeom>
            <a:noFill/>
          </p:spPr>
        </p:pic>
        <p:pic>
          <p:nvPicPr>
            <p:cNvPr id="43" name="Picture 42" descr="http://www.cksinfo.com/clipart/nature/weather/storm/tsunami-wave.png"/>
            <p:cNvPicPr>
              <a:picLocks noChangeAspect="1" noChangeArrowheads="1"/>
            </p:cNvPicPr>
            <p:nvPr/>
          </p:nvPicPr>
          <p:blipFill>
            <a:blip r:embed="rId12" cstate="screen">
              <a:clrChange>
                <a:clrFrom>
                  <a:srgbClr val="FFFFFF"/>
                </a:clrFrom>
                <a:clrTo>
                  <a:srgbClr val="FFFFFF">
                    <a:alpha val="0"/>
                  </a:srgbClr>
                </a:clrTo>
              </a:clrChange>
              <a:biLevel thresh="50000"/>
            </a:blip>
            <a:srcRect/>
            <a:stretch>
              <a:fillRect/>
            </a:stretch>
          </p:blipFill>
          <p:spPr bwMode="auto">
            <a:xfrm>
              <a:off x="5486400" y="5105400"/>
              <a:ext cx="646545" cy="533400"/>
            </a:xfrm>
            <a:prstGeom prst="rect">
              <a:avLst/>
            </a:prstGeom>
            <a:noFill/>
          </p:spPr>
        </p:pic>
        <p:pic>
          <p:nvPicPr>
            <p:cNvPr id="44" name="Picture 46" descr="http://images.weddingclipart.com/images/1/1234498396985_2/img_1234498396985_21.jpg"/>
            <p:cNvPicPr>
              <a:picLocks noChangeAspect="1" noChangeArrowheads="1"/>
            </p:cNvPicPr>
            <p:nvPr/>
          </p:nvPicPr>
          <p:blipFill>
            <a:blip r:embed="rId13" cstate="screen">
              <a:clrChange>
                <a:clrFrom>
                  <a:srgbClr val="FFFFFF"/>
                </a:clrFrom>
                <a:clrTo>
                  <a:srgbClr val="FFFFFF">
                    <a:alpha val="0"/>
                  </a:srgbClr>
                </a:clrTo>
              </a:clrChange>
            </a:blip>
            <a:srcRect/>
            <a:stretch>
              <a:fillRect/>
            </a:stretch>
          </p:blipFill>
          <p:spPr bwMode="auto">
            <a:xfrm>
              <a:off x="4343400" y="4419600"/>
              <a:ext cx="714373" cy="381000"/>
            </a:xfrm>
            <a:prstGeom prst="rect">
              <a:avLst/>
            </a:prstGeom>
            <a:noFill/>
          </p:spPr>
        </p:pic>
        <p:cxnSp>
          <p:nvCxnSpPr>
            <p:cNvPr id="45" name="Straight Arrow Connector 44"/>
            <p:cNvCxnSpPr/>
            <p:nvPr/>
          </p:nvCxnSpPr>
          <p:spPr>
            <a:xfrm rot="10800000">
              <a:off x="3657601" y="3276600"/>
              <a:ext cx="3048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4495800" y="2514600"/>
              <a:ext cx="306388"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334000" y="3276600"/>
              <a:ext cx="3048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4497388" y="4113212"/>
              <a:ext cx="303212"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6781800" y="3733800"/>
              <a:ext cx="762000" cy="685800"/>
            </a:xfrm>
            <a:prstGeom prst="ellipse">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17"/>
            <p:cNvGrpSpPr/>
            <p:nvPr/>
          </p:nvGrpSpPr>
          <p:grpSpPr>
            <a:xfrm>
              <a:off x="7086600" y="3962400"/>
              <a:ext cx="304800" cy="304800"/>
              <a:chOff x="457201" y="5029200"/>
              <a:chExt cx="533399" cy="457200"/>
            </a:xfrm>
            <a:effectLst>
              <a:glow rad="228600">
                <a:schemeClr val="bg1">
                  <a:alpha val="40000"/>
                </a:schemeClr>
              </a:glow>
            </a:effectLst>
          </p:grpSpPr>
          <p:sp>
            <p:nvSpPr>
              <p:cNvPr id="70" name="Oval 69"/>
              <p:cNvSpPr/>
              <p:nvPr/>
            </p:nvSpPr>
            <p:spPr>
              <a:xfrm>
                <a:off x="457201" y="5029200"/>
                <a:ext cx="532175" cy="457200"/>
              </a:xfrm>
              <a:prstGeom prst="ellipse">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a:off x="457201" y="5127171"/>
                <a:ext cx="216614" cy="271699"/>
              </a:xfrm>
              <a:custGeom>
                <a:avLst/>
                <a:gdLst>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739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5951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631724"/>
                  <a:gd name="connsiteY0" fmla="*/ 0 h 633965"/>
                  <a:gd name="connsiteX1" fmla="*/ 430556 w 631724"/>
                  <a:gd name="connsiteY1" fmla="*/ 100584 h 633965"/>
                  <a:gd name="connsiteX2" fmla="*/ 631724 w 631724"/>
                  <a:gd name="connsiteY2" fmla="*/ 109728 h 633965"/>
                  <a:gd name="connsiteX3" fmla="*/ 290348 w 631724"/>
                  <a:gd name="connsiteY3" fmla="*/ 146304 h 633965"/>
                  <a:gd name="connsiteX4" fmla="*/ 265964 w 631724"/>
                  <a:gd name="connsiteY4" fmla="*/ 137160 h 633965"/>
                  <a:gd name="connsiteX5" fmla="*/ 238532 w 631724"/>
                  <a:gd name="connsiteY5" fmla="*/ 128016 h 633965"/>
                  <a:gd name="connsiteX6" fmla="*/ 201956 w 631724"/>
                  <a:gd name="connsiteY6" fmla="*/ 109728 h 633965"/>
                  <a:gd name="connsiteX7" fmla="*/ 174524 w 631724"/>
                  <a:gd name="connsiteY7" fmla="*/ 118872 h 633965"/>
                  <a:gd name="connsiteX8" fmla="*/ 156236 w 631724"/>
                  <a:gd name="connsiteY8" fmla="*/ 146304 h 633965"/>
                  <a:gd name="connsiteX9" fmla="*/ 156236 w 631724"/>
                  <a:gd name="connsiteY9" fmla="*/ 246888 h 633965"/>
                  <a:gd name="connsiteX10" fmla="*/ 174524 w 631724"/>
                  <a:gd name="connsiteY10" fmla="*/ 274320 h 633965"/>
                  <a:gd name="connsiteX11" fmla="*/ 211100 w 631724"/>
                  <a:gd name="connsiteY11" fmla="*/ 310896 h 633965"/>
                  <a:gd name="connsiteX12" fmla="*/ 220244 w 631724"/>
                  <a:gd name="connsiteY12" fmla="*/ 402336 h 633965"/>
                  <a:gd name="connsiteX13" fmla="*/ 247676 w 631724"/>
                  <a:gd name="connsiteY13" fmla="*/ 429768 h 633965"/>
                  <a:gd name="connsiteX14" fmla="*/ 220244 w 631724"/>
                  <a:gd name="connsiteY14" fmla="*/ 448056 h 633965"/>
                  <a:gd name="connsiteX15" fmla="*/ 174524 w 631724"/>
                  <a:gd name="connsiteY15" fmla="*/ 457200 h 633965"/>
                  <a:gd name="connsiteX16" fmla="*/ 128804 w 631724"/>
                  <a:gd name="connsiteY16" fmla="*/ 621792 h 633965"/>
                  <a:gd name="connsiteX17" fmla="*/ 28220 w 631724"/>
                  <a:gd name="connsiteY17" fmla="*/ 457200 h 633965"/>
                  <a:gd name="connsiteX18" fmla="*/ 788 w 631724"/>
                  <a:gd name="connsiteY18" fmla="*/ 228600 h 633965"/>
                  <a:gd name="connsiteX19" fmla="*/ 226340 w 631724"/>
                  <a:gd name="connsiteY19" fmla="*/ 45720 h 633965"/>
                  <a:gd name="connsiteX20" fmla="*/ 192812 w 631724"/>
                  <a:gd name="connsiteY20" fmla="*/ 0 h 633965"/>
                  <a:gd name="connsiteX0" fmla="*/ 192812 w 496258"/>
                  <a:gd name="connsiteY0" fmla="*/ 0 h 633965"/>
                  <a:gd name="connsiteX1" fmla="*/ 430556 w 496258"/>
                  <a:gd name="connsiteY1" fmla="*/ 100584 h 633965"/>
                  <a:gd name="connsiteX2" fmla="*/ 326924 w 496258"/>
                  <a:gd name="connsiteY2" fmla="*/ 109728 h 633965"/>
                  <a:gd name="connsiteX3" fmla="*/ 290348 w 496258"/>
                  <a:gd name="connsiteY3" fmla="*/ 146304 h 633965"/>
                  <a:gd name="connsiteX4" fmla="*/ 265964 w 496258"/>
                  <a:gd name="connsiteY4" fmla="*/ 137160 h 633965"/>
                  <a:gd name="connsiteX5" fmla="*/ 238532 w 496258"/>
                  <a:gd name="connsiteY5" fmla="*/ 128016 h 633965"/>
                  <a:gd name="connsiteX6" fmla="*/ 201956 w 496258"/>
                  <a:gd name="connsiteY6" fmla="*/ 109728 h 633965"/>
                  <a:gd name="connsiteX7" fmla="*/ 174524 w 496258"/>
                  <a:gd name="connsiteY7" fmla="*/ 118872 h 633965"/>
                  <a:gd name="connsiteX8" fmla="*/ 156236 w 496258"/>
                  <a:gd name="connsiteY8" fmla="*/ 146304 h 633965"/>
                  <a:gd name="connsiteX9" fmla="*/ 156236 w 496258"/>
                  <a:gd name="connsiteY9" fmla="*/ 246888 h 633965"/>
                  <a:gd name="connsiteX10" fmla="*/ 174524 w 496258"/>
                  <a:gd name="connsiteY10" fmla="*/ 274320 h 633965"/>
                  <a:gd name="connsiteX11" fmla="*/ 211100 w 496258"/>
                  <a:gd name="connsiteY11" fmla="*/ 310896 h 633965"/>
                  <a:gd name="connsiteX12" fmla="*/ 220244 w 496258"/>
                  <a:gd name="connsiteY12" fmla="*/ 402336 h 633965"/>
                  <a:gd name="connsiteX13" fmla="*/ 247676 w 496258"/>
                  <a:gd name="connsiteY13" fmla="*/ 429768 h 633965"/>
                  <a:gd name="connsiteX14" fmla="*/ 220244 w 496258"/>
                  <a:gd name="connsiteY14" fmla="*/ 448056 h 633965"/>
                  <a:gd name="connsiteX15" fmla="*/ 174524 w 496258"/>
                  <a:gd name="connsiteY15" fmla="*/ 457200 h 633965"/>
                  <a:gd name="connsiteX16" fmla="*/ 128804 w 496258"/>
                  <a:gd name="connsiteY16" fmla="*/ 621792 h 633965"/>
                  <a:gd name="connsiteX17" fmla="*/ 28220 w 496258"/>
                  <a:gd name="connsiteY17" fmla="*/ 457200 h 633965"/>
                  <a:gd name="connsiteX18" fmla="*/ 788 w 496258"/>
                  <a:gd name="connsiteY18" fmla="*/ 228600 h 633965"/>
                  <a:gd name="connsiteX19" fmla="*/ 226340 w 496258"/>
                  <a:gd name="connsiteY19" fmla="*/ 45720 h 633965"/>
                  <a:gd name="connsiteX20" fmla="*/ 192812 w 496258"/>
                  <a:gd name="connsiteY20" fmla="*/ 0 h 6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6258" h="633965">
                    <a:moveTo>
                      <a:pt x="192812" y="0"/>
                    </a:moveTo>
                    <a:cubicBezTo>
                      <a:pt x="273483" y="48402"/>
                      <a:pt x="313585" y="76102"/>
                      <a:pt x="430556" y="100584"/>
                    </a:cubicBezTo>
                    <a:cubicBezTo>
                      <a:pt x="496258" y="114335"/>
                      <a:pt x="259868" y="106680"/>
                      <a:pt x="326924" y="109728"/>
                    </a:cubicBezTo>
                    <a:cubicBezTo>
                      <a:pt x="318796" y="134112"/>
                      <a:pt x="322860" y="146304"/>
                      <a:pt x="290348" y="146304"/>
                    </a:cubicBezTo>
                    <a:cubicBezTo>
                      <a:pt x="180578" y="146304"/>
                      <a:pt x="375692" y="140208"/>
                      <a:pt x="265964" y="137160"/>
                    </a:cubicBezTo>
                    <a:cubicBezTo>
                      <a:pt x="256820" y="134112"/>
                      <a:pt x="247391" y="131813"/>
                      <a:pt x="238532" y="128016"/>
                    </a:cubicBezTo>
                    <a:cubicBezTo>
                      <a:pt x="226003" y="122646"/>
                      <a:pt x="215450" y="111656"/>
                      <a:pt x="201956" y="109728"/>
                    </a:cubicBezTo>
                    <a:cubicBezTo>
                      <a:pt x="192414" y="108365"/>
                      <a:pt x="183668" y="115824"/>
                      <a:pt x="174524" y="118872"/>
                    </a:cubicBezTo>
                    <a:cubicBezTo>
                      <a:pt x="168428" y="128016"/>
                      <a:pt x="161151" y="136474"/>
                      <a:pt x="156236" y="146304"/>
                    </a:cubicBezTo>
                    <a:cubicBezTo>
                      <a:pt x="139437" y="179901"/>
                      <a:pt x="145600" y="207889"/>
                      <a:pt x="156236" y="246888"/>
                    </a:cubicBezTo>
                    <a:cubicBezTo>
                      <a:pt x="159128" y="257490"/>
                      <a:pt x="169609" y="264490"/>
                      <a:pt x="174524" y="274320"/>
                    </a:cubicBezTo>
                    <a:cubicBezTo>
                      <a:pt x="194031" y="313334"/>
                      <a:pt x="167209" y="296266"/>
                      <a:pt x="211100" y="310896"/>
                    </a:cubicBezTo>
                    <a:cubicBezTo>
                      <a:pt x="214148" y="341376"/>
                      <a:pt x="211236" y="373059"/>
                      <a:pt x="220244" y="402336"/>
                    </a:cubicBezTo>
                    <a:cubicBezTo>
                      <a:pt x="224047" y="414696"/>
                      <a:pt x="247676" y="416836"/>
                      <a:pt x="247676" y="429768"/>
                    </a:cubicBezTo>
                    <a:cubicBezTo>
                      <a:pt x="247676" y="440758"/>
                      <a:pt x="230534" y="444197"/>
                      <a:pt x="220244" y="448056"/>
                    </a:cubicBezTo>
                    <a:cubicBezTo>
                      <a:pt x="205692" y="453513"/>
                      <a:pt x="189764" y="454152"/>
                      <a:pt x="174524" y="457200"/>
                    </a:cubicBezTo>
                    <a:cubicBezTo>
                      <a:pt x="164704" y="633965"/>
                      <a:pt x="220329" y="621792"/>
                      <a:pt x="128804" y="621792"/>
                    </a:cubicBezTo>
                    <a:cubicBezTo>
                      <a:pt x="26564" y="463785"/>
                      <a:pt x="28220" y="528061"/>
                      <a:pt x="28220" y="457200"/>
                    </a:cubicBezTo>
                    <a:cubicBezTo>
                      <a:pt x="0" y="240843"/>
                      <a:pt x="788" y="317586"/>
                      <a:pt x="788" y="228600"/>
                    </a:cubicBezTo>
                    <a:cubicBezTo>
                      <a:pt x="65803" y="42843"/>
                      <a:pt x="152610" y="45720"/>
                      <a:pt x="226340" y="45720"/>
                    </a:cubicBezTo>
                    <a:lnTo>
                      <a:pt x="192812"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p:nvPr/>
            </p:nvSpPr>
            <p:spPr>
              <a:xfrm>
                <a:off x="690518" y="5297633"/>
                <a:ext cx="234508" cy="123291"/>
              </a:xfrm>
              <a:custGeom>
                <a:avLst/>
                <a:gdLst>
                  <a:gd name="connsiteX0" fmla="*/ 236620 w 537253"/>
                  <a:gd name="connsiteY0" fmla="*/ 50313 h 287679"/>
                  <a:gd name="connsiteX1" fmla="*/ 17164 w 537253"/>
                  <a:gd name="connsiteY1" fmla="*/ 105177 h 287679"/>
                  <a:gd name="connsiteX2" fmla="*/ 8020 w 537253"/>
                  <a:gd name="connsiteY2" fmla="*/ 132609 h 287679"/>
                  <a:gd name="connsiteX3" fmla="*/ 35452 w 537253"/>
                  <a:gd name="connsiteY3" fmla="*/ 187473 h 287679"/>
                  <a:gd name="connsiteX4" fmla="*/ 44596 w 537253"/>
                  <a:gd name="connsiteY4" fmla="*/ 214905 h 287679"/>
                  <a:gd name="connsiteX5" fmla="*/ 72028 w 537253"/>
                  <a:gd name="connsiteY5" fmla="*/ 224049 h 287679"/>
                  <a:gd name="connsiteX6" fmla="*/ 81172 w 537253"/>
                  <a:gd name="connsiteY6" fmla="*/ 278913 h 287679"/>
                  <a:gd name="connsiteX7" fmla="*/ 108604 w 537253"/>
                  <a:gd name="connsiteY7" fmla="*/ 260625 h 287679"/>
                  <a:gd name="connsiteX8" fmla="*/ 245764 w 537253"/>
                  <a:gd name="connsiteY8" fmla="*/ 269769 h 287679"/>
                  <a:gd name="connsiteX9" fmla="*/ 364636 w 537253"/>
                  <a:gd name="connsiteY9" fmla="*/ 269769 h 287679"/>
                  <a:gd name="connsiteX10" fmla="*/ 392068 w 537253"/>
                  <a:gd name="connsiteY10" fmla="*/ 251481 h 287679"/>
                  <a:gd name="connsiteX11" fmla="*/ 446932 w 537253"/>
                  <a:gd name="connsiteY11" fmla="*/ 233193 h 287679"/>
                  <a:gd name="connsiteX12" fmla="*/ 474364 w 537253"/>
                  <a:gd name="connsiteY12" fmla="*/ 224049 h 287679"/>
                  <a:gd name="connsiteX13" fmla="*/ 501796 w 537253"/>
                  <a:gd name="connsiteY13" fmla="*/ 214905 h 287679"/>
                  <a:gd name="connsiteX14" fmla="*/ 520084 w 537253"/>
                  <a:gd name="connsiteY14" fmla="*/ 187473 h 287679"/>
                  <a:gd name="connsiteX15" fmla="*/ 520084 w 537253"/>
                  <a:gd name="connsiteY15" fmla="*/ 77745 h 287679"/>
                  <a:gd name="connsiteX16" fmla="*/ 483508 w 537253"/>
                  <a:gd name="connsiteY16" fmla="*/ 22881 h 287679"/>
                  <a:gd name="connsiteX17" fmla="*/ 428644 w 537253"/>
                  <a:gd name="connsiteY17" fmla="*/ 4593 h 287679"/>
                  <a:gd name="connsiteX18" fmla="*/ 254908 w 537253"/>
                  <a:gd name="connsiteY18" fmla="*/ 13737 h 287679"/>
                  <a:gd name="connsiteX19" fmla="*/ 236620 w 537253"/>
                  <a:gd name="connsiteY19" fmla="*/ 50313 h 2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253" h="287679">
                    <a:moveTo>
                      <a:pt x="236620" y="50313"/>
                    </a:moveTo>
                    <a:cubicBezTo>
                      <a:pt x="196996" y="65553"/>
                      <a:pt x="47215" y="0"/>
                      <a:pt x="17164" y="105177"/>
                    </a:cubicBezTo>
                    <a:cubicBezTo>
                      <a:pt x="14516" y="114445"/>
                      <a:pt x="11068" y="123465"/>
                      <a:pt x="8020" y="132609"/>
                    </a:cubicBezTo>
                    <a:cubicBezTo>
                      <a:pt x="31004" y="201560"/>
                      <a:pt x="0" y="116569"/>
                      <a:pt x="35452" y="187473"/>
                    </a:cubicBezTo>
                    <a:cubicBezTo>
                      <a:pt x="39763" y="196094"/>
                      <a:pt x="37780" y="208089"/>
                      <a:pt x="44596" y="214905"/>
                    </a:cubicBezTo>
                    <a:cubicBezTo>
                      <a:pt x="51412" y="221721"/>
                      <a:pt x="62884" y="221001"/>
                      <a:pt x="72028" y="224049"/>
                    </a:cubicBezTo>
                    <a:cubicBezTo>
                      <a:pt x="75076" y="242337"/>
                      <a:pt x="68062" y="265803"/>
                      <a:pt x="81172" y="278913"/>
                    </a:cubicBezTo>
                    <a:cubicBezTo>
                      <a:pt x="88943" y="286684"/>
                      <a:pt x="97631" y="261235"/>
                      <a:pt x="108604" y="260625"/>
                    </a:cubicBezTo>
                    <a:cubicBezTo>
                      <a:pt x="154355" y="258083"/>
                      <a:pt x="200044" y="266721"/>
                      <a:pt x="245764" y="269769"/>
                    </a:cubicBezTo>
                    <a:cubicBezTo>
                      <a:pt x="294887" y="286143"/>
                      <a:pt x="287026" y="287679"/>
                      <a:pt x="364636" y="269769"/>
                    </a:cubicBezTo>
                    <a:cubicBezTo>
                      <a:pt x="375344" y="267298"/>
                      <a:pt x="382025" y="255944"/>
                      <a:pt x="392068" y="251481"/>
                    </a:cubicBezTo>
                    <a:cubicBezTo>
                      <a:pt x="409684" y="243652"/>
                      <a:pt x="428644" y="239289"/>
                      <a:pt x="446932" y="233193"/>
                    </a:cubicBezTo>
                    <a:lnTo>
                      <a:pt x="474364" y="224049"/>
                    </a:lnTo>
                    <a:lnTo>
                      <a:pt x="501796" y="214905"/>
                    </a:lnTo>
                    <a:cubicBezTo>
                      <a:pt x="507892" y="205761"/>
                      <a:pt x="515169" y="197303"/>
                      <a:pt x="520084" y="187473"/>
                    </a:cubicBezTo>
                    <a:cubicBezTo>
                      <a:pt x="537253" y="153136"/>
                      <a:pt x="532307" y="114414"/>
                      <a:pt x="520084" y="77745"/>
                    </a:cubicBezTo>
                    <a:cubicBezTo>
                      <a:pt x="513133" y="56893"/>
                      <a:pt x="504360" y="29832"/>
                      <a:pt x="483508" y="22881"/>
                    </a:cubicBezTo>
                    <a:lnTo>
                      <a:pt x="428644" y="4593"/>
                    </a:lnTo>
                    <a:cubicBezTo>
                      <a:pt x="370732" y="7641"/>
                      <a:pt x="311876" y="2886"/>
                      <a:pt x="254908" y="13737"/>
                    </a:cubicBezTo>
                    <a:cubicBezTo>
                      <a:pt x="244112" y="15793"/>
                      <a:pt x="276244" y="35073"/>
                      <a:pt x="236620" y="5031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a:off x="697359" y="5087330"/>
                <a:ext cx="293241" cy="231866"/>
              </a:xfrm>
              <a:custGeom>
                <a:avLst/>
                <a:gdLst>
                  <a:gd name="connsiteX0" fmla="*/ 422116 w 671809"/>
                  <a:gd name="connsiteY0" fmla="*/ 1524 h 541020"/>
                  <a:gd name="connsiteX1" fmla="*/ 385540 w 671809"/>
                  <a:gd name="connsiteY1" fmla="*/ 10668 h 541020"/>
                  <a:gd name="connsiteX2" fmla="*/ 248380 w 671809"/>
                  <a:gd name="connsiteY2" fmla="*/ 74676 h 541020"/>
                  <a:gd name="connsiteX3" fmla="*/ 19780 w 671809"/>
                  <a:gd name="connsiteY3" fmla="*/ 83820 h 541020"/>
                  <a:gd name="connsiteX4" fmla="*/ 19780 w 671809"/>
                  <a:gd name="connsiteY4" fmla="*/ 184404 h 541020"/>
                  <a:gd name="connsiteX5" fmla="*/ 47212 w 671809"/>
                  <a:gd name="connsiteY5" fmla="*/ 211836 h 541020"/>
                  <a:gd name="connsiteX6" fmla="*/ 138652 w 671809"/>
                  <a:gd name="connsiteY6" fmla="*/ 202692 h 541020"/>
                  <a:gd name="connsiteX7" fmla="*/ 184372 w 671809"/>
                  <a:gd name="connsiteY7" fmla="*/ 120396 h 541020"/>
                  <a:gd name="connsiteX8" fmla="*/ 257524 w 671809"/>
                  <a:gd name="connsiteY8" fmla="*/ 129540 h 541020"/>
                  <a:gd name="connsiteX9" fmla="*/ 294100 w 671809"/>
                  <a:gd name="connsiteY9" fmla="*/ 193548 h 541020"/>
                  <a:gd name="connsiteX10" fmla="*/ 303244 w 671809"/>
                  <a:gd name="connsiteY10" fmla="*/ 220980 h 541020"/>
                  <a:gd name="connsiteX11" fmla="*/ 330676 w 671809"/>
                  <a:gd name="connsiteY11" fmla="*/ 239268 h 541020"/>
                  <a:gd name="connsiteX12" fmla="*/ 358108 w 671809"/>
                  <a:gd name="connsiteY12" fmla="*/ 312420 h 541020"/>
                  <a:gd name="connsiteX13" fmla="*/ 412972 w 671809"/>
                  <a:gd name="connsiteY13" fmla="*/ 339852 h 541020"/>
                  <a:gd name="connsiteX14" fmla="*/ 440404 w 671809"/>
                  <a:gd name="connsiteY14" fmla="*/ 358140 h 541020"/>
                  <a:gd name="connsiteX15" fmla="*/ 495268 w 671809"/>
                  <a:gd name="connsiteY15" fmla="*/ 403860 h 541020"/>
                  <a:gd name="connsiteX16" fmla="*/ 531844 w 671809"/>
                  <a:gd name="connsiteY16" fmla="*/ 413004 h 541020"/>
                  <a:gd name="connsiteX17" fmla="*/ 559276 w 671809"/>
                  <a:gd name="connsiteY17" fmla="*/ 477012 h 541020"/>
                  <a:gd name="connsiteX18" fmla="*/ 577564 w 671809"/>
                  <a:gd name="connsiteY18" fmla="*/ 531876 h 541020"/>
                  <a:gd name="connsiteX19" fmla="*/ 632428 w 671809"/>
                  <a:gd name="connsiteY19" fmla="*/ 541020 h 541020"/>
                  <a:gd name="connsiteX20" fmla="*/ 632428 w 671809"/>
                  <a:gd name="connsiteY20" fmla="*/ 220980 h 541020"/>
                  <a:gd name="connsiteX21" fmla="*/ 604996 w 671809"/>
                  <a:gd name="connsiteY21" fmla="*/ 129540 h 541020"/>
                  <a:gd name="connsiteX22" fmla="*/ 550132 w 671809"/>
                  <a:gd name="connsiteY22" fmla="*/ 102108 h 541020"/>
                  <a:gd name="connsiteX23" fmla="*/ 504412 w 671809"/>
                  <a:gd name="connsiteY23" fmla="*/ 56388 h 541020"/>
                  <a:gd name="connsiteX24" fmla="*/ 486124 w 671809"/>
                  <a:gd name="connsiteY24" fmla="*/ 28956 h 541020"/>
                  <a:gd name="connsiteX25" fmla="*/ 458692 w 671809"/>
                  <a:gd name="connsiteY25" fmla="*/ 19812 h 541020"/>
                  <a:gd name="connsiteX26" fmla="*/ 422116 w 671809"/>
                  <a:gd name="connsiteY26" fmla="*/ 1524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1809" h="541020">
                    <a:moveTo>
                      <a:pt x="422116" y="1524"/>
                    </a:moveTo>
                    <a:cubicBezTo>
                      <a:pt x="409924" y="0"/>
                      <a:pt x="397122" y="5791"/>
                      <a:pt x="385540" y="10668"/>
                    </a:cubicBezTo>
                    <a:cubicBezTo>
                      <a:pt x="339040" y="30247"/>
                      <a:pt x="297854" y="64781"/>
                      <a:pt x="248380" y="74676"/>
                    </a:cubicBezTo>
                    <a:cubicBezTo>
                      <a:pt x="173600" y="89632"/>
                      <a:pt x="95980" y="80772"/>
                      <a:pt x="19780" y="83820"/>
                    </a:cubicBezTo>
                    <a:cubicBezTo>
                      <a:pt x="6568" y="123456"/>
                      <a:pt x="0" y="130009"/>
                      <a:pt x="19780" y="184404"/>
                    </a:cubicBezTo>
                    <a:cubicBezTo>
                      <a:pt x="24199" y="196557"/>
                      <a:pt x="38068" y="202692"/>
                      <a:pt x="47212" y="211836"/>
                    </a:cubicBezTo>
                    <a:cubicBezTo>
                      <a:pt x="77692" y="208788"/>
                      <a:pt x="111254" y="216391"/>
                      <a:pt x="138652" y="202692"/>
                    </a:cubicBezTo>
                    <a:cubicBezTo>
                      <a:pt x="163806" y="190115"/>
                      <a:pt x="175631" y="146618"/>
                      <a:pt x="184372" y="120396"/>
                    </a:cubicBezTo>
                    <a:cubicBezTo>
                      <a:pt x="208756" y="123444"/>
                      <a:pt x="234430" y="121142"/>
                      <a:pt x="257524" y="129540"/>
                    </a:cubicBezTo>
                    <a:cubicBezTo>
                      <a:pt x="288488" y="140800"/>
                      <a:pt x="287023" y="168779"/>
                      <a:pt x="294100" y="193548"/>
                    </a:cubicBezTo>
                    <a:cubicBezTo>
                      <a:pt x="296748" y="202816"/>
                      <a:pt x="297223" y="213454"/>
                      <a:pt x="303244" y="220980"/>
                    </a:cubicBezTo>
                    <a:cubicBezTo>
                      <a:pt x="310109" y="229562"/>
                      <a:pt x="321532" y="233172"/>
                      <a:pt x="330676" y="239268"/>
                    </a:cubicBezTo>
                    <a:cubicBezTo>
                      <a:pt x="336828" y="263877"/>
                      <a:pt x="341031" y="291927"/>
                      <a:pt x="358108" y="312420"/>
                    </a:cubicBezTo>
                    <a:cubicBezTo>
                      <a:pt x="376826" y="334882"/>
                      <a:pt x="389791" y="328261"/>
                      <a:pt x="412972" y="339852"/>
                    </a:cubicBezTo>
                    <a:cubicBezTo>
                      <a:pt x="422802" y="344767"/>
                      <a:pt x="431961" y="351105"/>
                      <a:pt x="440404" y="358140"/>
                    </a:cubicBezTo>
                    <a:cubicBezTo>
                      <a:pt x="463667" y="377526"/>
                      <a:pt x="467223" y="391841"/>
                      <a:pt x="495268" y="403860"/>
                    </a:cubicBezTo>
                    <a:cubicBezTo>
                      <a:pt x="506819" y="408810"/>
                      <a:pt x="519652" y="409956"/>
                      <a:pt x="531844" y="413004"/>
                    </a:cubicBezTo>
                    <a:cubicBezTo>
                      <a:pt x="556033" y="509758"/>
                      <a:pt x="523192" y="395822"/>
                      <a:pt x="559276" y="477012"/>
                    </a:cubicBezTo>
                    <a:cubicBezTo>
                      <a:pt x="567105" y="494628"/>
                      <a:pt x="558549" y="528707"/>
                      <a:pt x="577564" y="531876"/>
                    </a:cubicBezTo>
                    <a:lnTo>
                      <a:pt x="632428" y="541020"/>
                    </a:lnTo>
                    <a:cubicBezTo>
                      <a:pt x="671809" y="422878"/>
                      <a:pt x="648170" y="504332"/>
                      <a:pt x="632428" y="220980"/>
                    </a:cubicBezTo>
                    <a:cubicBezTo>
                      <a:pt x="631750" y="208785"/>
                      <a:pt x="607099" y="130241"/>
                      <a:pt x="604996" y="129540"/>
                    </a:cubicBezTo>
                    <a:cubicBezTo>
                      <a:pt x="567138" y="116921"/>
                      <a:pt x="585584" y="125743"/>
                      <a:pt x="550132" y="102108"/>
                    </a:cubicBezTo>
                    <a:cubicBezTo>
                      <a:pt x="501364" y="28956"/>
                      <a:pt x="565372" y="117348"/>
                      <a:pt x="504412" y="56388"/>
                    </a:cubicBezTo>
                    <a:cubicBezTo>
                      <a:pt x="496641" y="48617"/>
                      <a:pt x="494706" y="35821"/>
                      <a:pt x="486124" y="28956"/>
                    </a:cubicBezTo>
                    <a:cubicBezTo>
                      <a:pt x="478598" y="22935"/>
                      <a:pt x="467313" y="24123"/>
                      <a:pt x="458692" y="19812"/>
                    </a:cubicBezTo>
                    <a:cubicBezTo>
                      <a:pt x="448862" y="14897"/>
                      <a:pt x="434308" y="3048"/>
                      <a:pt x="422116" y="152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1" name="Straight Arrow Connector 50"/>
            <p:cNvCxnSpPr>
              <a:stCxn id="49" idx="1"/>
            </p:cNvCxnSpPr>
            <p:nvPr/>
          </p:nvCxnSpPr>
          <p:spPr>
            <a:xfrm rot="16200000" flipH="1">
              <a:off x="6887813" y="3839812"/>
              <a:ext cx="204366" cy="1932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934200" y="4114800"/>
              <a:ext cx="152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9" idx="0"/>
              <a:endCxn id="70" idx="0"/>
            </p:cNvCxnSpPr>
            <p:nvPr/>
          </p:nvCxnSpPr>
          <p:spPr>
            <a:xfrm rot="16200000" flipH="1">
              <a:off x="7086425" y="3810175"/>
              <a:ext cx="228600" cy="758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4" name="Picture 50" descr="http://3.bp.blogspot.com/-AVC_Oi6LeEg/ThkPpApZTGI/AAAAAAAAAI4/Ka9Vqx4_5c4/s1600/1195436473952372872wind_cefa_01_svg_hi.png"/>
            <p:cNvPicPr>
              <a:picLocks noChangeAspect="1" noChangeArrowheads="1"/>
            </p:cNvPicPr>
            <p:nvPr/>
          </p:nvPicPr>
          <p:blipFill>
            <a:blip r:embed="rId14" cstate="screen">
              <a:clrChange>
                <a:clrFrom>
                  <a:srgbClr val="FFFFFF"/>
                </a:clrFrom>
                <a:clrTo>
                  <a:srgbClr val="FFFFFF">
                    <a:alpha val="0"/>
                  </a:srgbClr>
                </a:clrTo>
              </a:clrChange>
              <a:biLevel thresh="50000"/>
            </a:blip>
            <a:srcRect/>
            <a:stretch>
              <a:fillRect/>
            </a:stretch>
          </p:blipFill>
          <p:spPr bwMode="auto">
            <a:xfrm>
              <a:off x="3159909" y="5181600"/>
              <a:ext cx="573891" cy="457200"/>
            </a:xfrm>
            <a:prstGeom prst="rect">
              <a:avLst/>
            </a:prstGeom>
            <a:noFill/>
          </p:spPr>
        </p:pic>
        <p:cxnSp>
          <p:nvCxnSpPr>
            <p:cNvPr id="55" name="Curved Connector 140"/>
            <p:cNvCxnSpPr>
              <a:stCxn id="17" idx="4"/>
              <a:endCxn id="37" idx="6"/>
            </p:cNvCxnSpPr>
            <p:nvPr/>
          </p:nvCxnSpPr>
          <p:spPr>
            <a:xfrm rot="5400000">
              <a:off x="4095750" y="48196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Curved Connector 140"/>
            <p:cNvCxnSpPr/>
            <p:nvPr/>
          </p:nvCxnSpPr>
          <p:spPr>
            <a:xfrm rot="16200000" flipH="1">
              <a:off x="4857750" y="48196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5791994" y="4342606"/>
              <a:ext cx="1676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8" name="Curved Connector 140"/>
            <p:cNvCxnSpPr/>
            <p:nvPr/>
          </p:nvCxnSpPr>
          <p:spPr>
            <a:xfrm rot="16200000" flipH="1">
              <a:off x="6153150" y="34480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140"/>
            <p:cNvCxnSpPr/>
            <p:nvPr/>
          </p:nvCxnSpPr>
          <p:spPr>
            <a:xfrm rot="16200000" flipV="1">
              <a:off x="4019550" y="10096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140"/>
            <p:cNvCxnSpPr/>
            <p:nvPr/>
          </p:nvCxnSpPr>
          <p:spPr>
            <a:xfrm rot="5400000" flipH="1" flipV="1">
              <a:off x="4781550" y="10096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Curved Connector 140"/>
            <p:cNvCxnSpPr/>
            <p:nvPr/>
          </p:nvCxnSpPr>
          <p:spPr>
            <a:xfrm rot="16200000" flipH="1">
              <a:off x="5905500" y="1714500"/>
              <a:ext cx="304800" cy="12954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140"/>
            <p:cNvCxnSpPr/>
            <p:nvPr/>
          </p:nvCxnSpPr>
          <p:spPr>
            <a:xfrm rot="16200000" flipV="1">
              <a:off x="2724150" y="2305050"/>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Curved Connector 140"/>
            <p:cNvCxnSpPr/>
            <p:nvPr/>
          </p:nvCxnSpPr>
          <p:spPr>
            <a:xfrm rot="5400000">
              <a:off x="2724150" y="3448051"/>
              <a:ext cx="381000" cy="8001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Curved Connector 140"/>
            <p:cNvCxnSpPr>
              <a:stCxn id="22" idx="0"/>
            </p:cNvCxnSpPr>
            <p:nvPr/>
          </p:nvCxnSpPr>
          <p:spPr>
            <a:xfrm rot="5400000" flipH="1" flipV="1">
              <a:off x="3353646" y="2058247"/>
              <a:ext cx="685800" cy="988907"/>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2667000" y="4343400"/>
              <a:ext cx="1371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Curved Connector 140"/>
            <p:cNvCxnSpPr/>
            <p:nvPr/>
          </p:nvCxnSpPr>
          <p:spPr>
            <a:xfrm rot="10800000">
              <a:off x="3420548" y="3622208"/>
              <a:ext cx="922852" cy="797392"/>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Curved Connector 140"/>
            <p:cNvCxnSpPr/>
            <p:nvPr/>
          </p:nvCxnSpPr>
          <p:spPr>
            <a:xfrm rot="10800000">
              <a:off x="5181600" y="3733800"/>
              <a:ext cx="1608652" cy="568792"/>
            </a:xfrm>
            <a:prstGeom prst="curvedConnector3">
              <a:avLst>
                <a:gd name="adj1" fmla="val 5966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Curved Connector 140"/>
            <p:cNvCxnSpPr/>
            <p:nvPr/>
          </p:nvCxnSpPr>
          <p:spPr>
            <a:xfrm rot="5400000" flipH="1" flipV="1">
              <a:off x="5773504" y="1922696"/>
              <a:ext cx="1483192" cy="533400"/>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657600" y="3505200"/>
              <a:ext cx="304800" cy="1588"/>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4" name="Title 73"/>
          <p:cNvSpPr>
            <a:spLocks noGrp="1"/>
          </p:cNvSpPr>
          <p:nvPr>
            <p:ph type="title"/>
          </p:nvPr>
        </p:nvSpPr>
        <p:spPr/>
        <p:txBody>
          <a:bodyPr/>
          <a:lstStyle/>
          <a:p>
            <a:r>
              <a:rPr lang="en-US" dirty="0" smtClean="0"/>
              <a:t>Effects of global warming</a:t>
            </a:r>
            <a:endParaRPr lang="en-US" dirty="0"/>
          </a:p>
        </p:txBody>
      </p:sp>
      <p:sp>
        <p:nvSpPr>
          <p:cNvPr id="146" name="TextBox 145"/>
          <p:cNvSpPr txBox="1"/>
          <p:nvPr/>
        </p:nvSpPr>
        <p:spPr>
          <a:xfrm>
            <a:off x="571472" y="428604"/>
            <a:ext cx="2643206" cy="369332"/>
          </a:xfrm>
          <a:prstGeom prst="rect">
            <a:avLst/>
          </a:prstGeom>
          <a:solidFill>
            <a:schemeClr val="accent6">
              <a:lumMod val="75000"/>
            </a:schemeClr>
          </a:solidFill>
          <a:ln w="19050">
            <a:solidFill>
              <a:schemeClr val="tx1"/>
            </a:solidFill>
          </a:ln>
        </p:spPr>
        <p:txBody>
          <a:bodyPr wrap="square" rtlCol="0">
            <a:spAutoFit/>
          </a:bodyPr>
          <a:lstStyle/>
          <a:p>
            <a:r>
              <a:rPr lang="en-US" dirty="0" smtClean="0"/>
              <a:t>Impacts on MMR</a:t>
            </a:r>
            <a:endParaRPr lang="en-US" dirty="0"/>
          </a:p>
        </p:txBody>
      </p:sp>
      <p:sp>
        <p:nvSpPr>
          <p:cNvPr id="147" name="Rounded Rectangle 146"/>
          <p:cNvSpPr/>
          <p:nvPr/>
        </p:nvSpPr>
        <p:spPr>
          <a:xfrm>
            <a:off x="6248400" y="1057292"/>
            <a:ext cx="1371600" cy="533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Change in Living conditions of plants and animals</a:t>
            </a:r>
            <a:endParaRPr lang="en-US" sz="1100" dirty="0">
              <a:solidFill>
                <a:sysClr val="windowText" lastClr="000000"/>
              </a:solidFill>
            </a:endParaRPr>
          </a:p>
        </p:txBody>
      </p:sp>
      <p:sp>
        <p:nvSpPr>
          <p:cNvPr id="148" name="Rounded Rectangle 147"/>
          <p:cNvSpPr/>
          <p:nvPr/>
        </p:nvSpPr>
        <p:spPr>
          <a:xfrm>
            <a:off x="7543800" y="2276492"/>
            <a:ext cx="1371600" cy="533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Change in migration patterns</a:t>
            </a:r>
            <a:endParaRPr lang="en-US" sz="1100" dirty="0">
              <a:solidFill>
                <a:sysClr val="windowText" lastClr="000000"/>
              </a:solidFill>
            </a:endParaRPr>
          </a:p>
        </p:txBody>
      </p:sp>
      <p:sp>
        <p:nvSpPr>
          <p:cNvPr id="149" name="Rounded Rectangle 148"/>
          <p:cNvSpPr/>
          <p:nvPr/>
        </p:nvSpPr>
        <p:spPr>
          <a:xfrm>
            <a:off x="1600200" y="1133492"/>
            <a:ext cx="1371600" cy="533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Habitat loss and extinction</a:t>
            </a:r>
            <a:endParaRPr lang="en-US" sz="1100" dirty="0">
              <a:solidFill>
                <a:sysClr val="windowText" lastClr="000000"/>
              </a:solidFill>
            </a:endParaRPr>
          </a:p>
        </p:txBody>
      </p:sp>
      <p:sp>
        <p:nvSpPr>
          <p:cNvPr id="150" name="Rounded Rectangle 149"/>
          <p:cNvSpPr/>
          <p:nvPr/>
        </p:nvSpPr>
        <p:spPr>
          <a:xfrm>
            <a:off x="6248400" y="5324492"/>
            <a:ext cx="1371600" cy="5334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Sea Level Rise</a:t>
            </a:r>
            <a:endParaRPr lang="en-US" sz="1100" dirty="0">
              <a:solidFill>
                <a:sysClr val="windowText" lastClr="000000"/>
              </a:solidFill>
            </a:endParaRPr>
          </a:p>
        </p:txBody>
      </p:sp>
      <p:sp>
        <p:nvSpPr>
          <p:cNvPr id="151" name="Rounded Rectangle 150"/>
          <p:cNvSpPr/>
          <p:nvPr/>
        </p:nvSpPr>
        <p:spPr>
          <a:xfrm>
            <a:off x="1676400" y="5324492"/>
            <a:ext cx="1371600" cy="5334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storms</a:t>
            </a:r>
            <a:endParaRPr lang="en-US" sz="1100" dirty="0">
              <a:solidFill>
                <a:sysClr val="windowText" lastClr="000000"/>
              </a:solidFill>
            </a:endParaRPr>
          </a:p>
        </p:txBody>
      </p:sp>
      <p:sp>
        <p:nvSpPr>
          <p:cNvPr id="152" name="Rounded Rectangle 151"/>
          <p:cNvSpPr/>
          <p:nvPr/>
        </p:nvSpPr>
        <p:spPr>
          <a:xfrm>
            <a:off x="304800" y="4029093"/>
            <a:ext cx="1371600" cy="5334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ysClr val="windowText" lastClr="000000"/>
                </a:solidFill>
              </a:rPr>
              <a:t>Increased Rains in some places</a:t>
            </a:r>
            <a:endParaRPr lang="en-US" sz="1100" dirty="0">
              <a:solidFill>
                <a:sysClr val="windowText" lastClr="000000"/>
              </a:solidFill>
            </a:endParaRPr>
          </a:p>
        </p:txBody>
      </p:sp>
      <p:pic>
        <p:nvPicPr>
          <p:cNvPr id="80" name="Picture 79"/>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GHG emissions - India</a:t>
            </a:r>
            <a:endParaRPr lang="en-US" dirty="0"/>
          </a:p>
        </p:txBody>
      </p:sp>
      <p:pic>
        <p:nvPicPr>
          <p:cNvPr id="1028" name="Picture 4"/>
          <p:cNvPicPr>
            <a:picLocks noChangeAspect="1" noChangeArrowheads="1"/>
          </p:cNvPicPr>
          <p:nvPr/>
        </p:nvPicPr>
        <p:blipFill>
          <a:blip r:embed="rId3" cstate="screen"/>
          <a:srcRect/>
          <a:stretch>
            <a:fillRect/>
          </a:stretch>
        </p:blipFill>
        <p:spPr bwMode="auto">
          <a:xfrm>
            <a:off x="-642974" y="1500174"/>
            <a:ext cx="5451030" cy="3857652"/>
          </a:xfrm>
          <a:prstGeom prst="rect">
            <a:avLst/>
          </a:prstGeom>
          <a:noFill/>
          <a:ln w="9525">
            <a:noFill/>
            <a:miter lim="800000"/>
            <a:headEnd/>
            <a:tailEnd/>
          </a:ln>
          <a:effectLst/>
        </p:spPr>
      </p:pic>
      <p:sp>
        <p:nvSpPr>
          <p:cNvPr id="19" name="TextBox 18"/>
          <p:cNvSpPr txBox="1"/>
          <p:nvPr/>
        </p:nvSpPr>
        <p:spPr>
          <a:xfrm>
            <a:off x="3500430" y="6627168"/>
            <a:ext cx="5643570" cy="230832"/>
          </a:xfrm>
          <a:prstGeom prst="rect">
            <a:avLst/>
          </a:prstGeom>
          <a:noFill/>
        </p:spPr>
        <p:txBody>
          <a:bodyPr wrap="square" rtlCol="0">
            <a:spAutoFit/>
          </a:bodyPr>
          <a:lstStyle/>
          <a:p>
            <a:pPr algn="r"/>
            <a:r>
              <a:rPr lang="en-US" sz="900" dirty="0" smtClean="0"/>
              <a:t>Source: INCCA (2010), India: greenhouse gas emissions 2007,  Ministry of Environment and Forests, GOI, New Delhi</a:t>
            </a:r>
            <a:endParaRPr lang="en-US" sz="900" dirty="0"/>
          </a:p>
        </p:txBody>
      </p:sp>
      <p:sp>
        <p:nvSpPr>
          <p:cNvPr id="20" name="Rounded Rectangle 19"/>
          <p:cNvSpPr/>
          <p:nvPr/>
        </p:nvSpPr>
        <p:spPr>
          <a:xfrm>
            <a:off x="5000628" y="2786058"/>
            <a:ext cx="1571636" cy="7143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1994</a:t>
            </a:r>
            <a:endParaRPr lang="en-US" sz="2400" dirty="0">
              <a:solidFill>
                <a:schemeClr val="tx1"/>
              </a:solidFill>
            </a:endParaRPr>
          </a:p>
        </p:txBody>
      </p:sp>
      <p:sp>
        <p:nvSpPr>
          <p:cNvPr id="21" name="Rounded Rectangle 20"/>
          <p:cNvSpPr/>
          <p:nvPr/>
        </p:nvSpPr>
        <p:spPr>
          <a:xfrm>
            <a:off x="6643702" y="2786058"/>
            <a:ext cx="2286016" cy="7143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1.2 billion tonnes CO</a:t>
            </a:r>
            <a:r>
              <a:rPr lang="en-IN" baseline="-25000" dirty="0" smtClean="0">
                <a:solidFill>
                  <a:schemeClr val="tx1"/>
                </a:solidFill>
              </a:rPr>
              <a:t>2</a:t>
            </a:r>
            <a:endParaRPr lang="en-US" sz="2400" baseline="-25000" dirty="0">
              <a:solidFill>
                <a:schemeClr val="tx1"/>
              </a:solidFill>
            </a:endParaRPr>
          </a:p>
        </p:txBody>
      </p:sp>
      <p:sp>
        <p:nvSpPr>
          <p:cNvPr id="22" name="Rounded Rectangle 21"/>
          <p:cNvSpPr/>
          <p:nvPr/>
        </p:nvSpPr>
        <p:spPr>
          <a:xfrm>
            <a:off x="5000628" y="3643314"/>
            <a:ext cx="1571636" cy="7143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2007</a:t>
            </a:r>
            <a:endParaRPr lang="en-US" sz="2400" dirty="0">
              <a:solidFill>
                <a:schemeClr val="tx1"/>
              </a:solidFill>
            </a:endParaRPr>
          </a:p>
        </p:txBody>
      </p:sp>
      <p:sp>
        <p:nvSpPr>
          <p:cNvPr id="23" name="Rounded Rectangle 22"/>
          <p:cNvSpPr/>
          <p:nvPr/>
        </p:nvSpPr>
        <p:spPr>
          <a:xfrm>
            <a:off x="6643702" y="3643314"/>
            <a:ext cx="2286016" cy="71438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1.7 billion tonnes CO</a:t>
            </a:r>
            <a:r>
              <a:rPr lang="en-IN" baseline="-25000" dirty="0" smtClean="0">
                <a:solidFill>
                  <a:schemeClr val="tx1"/>
                </a:solidFill>
              </a:rPr>
              <a:t>2</a:t>
            </a:r>
            <a:endParaRPr lang="en-US" sz="2400" baseline="-25000" dirty="0">
              <a:solidFill>
                <a:schemeClr val="tx1"/>
              </a:solidFill>
            </a:endParaRPr>
          </a:p>
        </p:txBody>
      </p:sp>
      <p:sp>
        <p:nvSpPr>
          <p:cNvPr id="24" name="Rounded Rectangle 23"/>
          <p:cNvSpPr/>
          <p:nvPr/>
        </p:nvSpPr>
        <p:spPr>
          <a:xfrm>
            <a:off x="5000628" y="2143116"/>
            <a:ext cx="1571636" cy="500066"/>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Year</a:t>
            </a:r>
            <a:endParaRPr lang="en-US" sz="2400" dirty="0">
              <a:solidFill>
                <a:schemeClr val="tx1"/>
              </a:solidFill>
            </a:endParaRPr>
          </a:p>
        </p:txBody>
      </p:sp>
      <p:sp>
        <p:nvSpPr>
          <p:cNvPr id="25" name="Rounded Rectangle 24"/>
          <p:cNvSpPr/>
          <p:nvPr/>
        </p:nvSpPr>
        <p:spPr>
          <a:xfrm>
            <a:off x="6643702" y="2143116"/>
            <a:ext cx="2286016" cy="500066"/>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CO</a:t>
            </a:r>
            <a:r>
              <a:rPr lang="en-IN" baseline="-25000" dirty="0" smtClean="0">
                <a:solidFill>
                  <a:schemeClr val="tx1"/>
                </a:solidFill>
              </a:rPr>
              <a:t>2</a:t>
            </a:r>
            <a:r>
              <a:rPr lang="en-IN" dirty="0" smtClean="0">
                <a:solidFill>
                  <a:schemeClr val="tx1"/>
                </a:solidFill>
              </a:rPr>
              <a:t> emissions</a:t>
            </a:r>
            <a:endParaRPr lang="en-US" sz="2400" baseline="-25000" dirty="0">
              <a:solidFill>
                <a:schemeClr val="tx1"/>
              </a:solidFill>
            </a:endParaRPr>
          </a:p>
        </p:txBody>
      </p:sp>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descr="Picture5.png"/>
          <p:cNvPicPr>
            <a:picLocks noChangeAspect="1"/>
          </p:cNvPicPr>
          <p:nvPr/>
        </p:nvPicPr>
        <p:blipFill>
          <a:blip r:embed="rId3" cstate="screen"/>
          <a:stretch>
            <a:fillRect/>
          </a:stretch>
        </p:blipFill>
        <p:spPr>
          <a:xfrm>
            <a:off x="-71470" y="795685"/>
            <a:ext cx="4214842" cy="6205215"/>
          </a:xfrm>
          <a:prstGeom prst="rect">
            <a:avLst/>
          </a:prstGeom>
        </p:spPr>
      </p:pic>
      <p:sp>
        <p:nvSpPr>
          <p:cNvPr id="2" name="Title 1"/>
          <p:cNvSpPr>
            <a:spLocks noGrp="1"/>
          </p:cNvSpPr>
          <p:nvPr>
            <p:ph type="title"/>
          </p:nvPr>
        </p:nvSpPr>
        <p:spPr/>
        <p:txBody>
          <a:bodyPr/>
          <a:lstStyle/>
          <a:p>
            <a:r>
              <a:rPr lang="en-US" dirty="0" smtClean="0"/>
              <a:t>Climate change and MMR</a:t>
            </a:r>
            <a:endParaRPr lang="en-US" dirty="0"/>
          </a:p>
        </p:txBody>
      </p:sp>
      <p:grpSp>
        <p:nvGrpSpPr>
          <p:cNvPr id="72" name="Group 71"/>
          <p:cNvGrpSpPr/>
          <p:nvPr/>
        </p:nvGrpSpPr>
        <p:grpSpPr>
          <a:xfrm>
            <a:off x="5000628" y="1000108"/>
            <a:ext cx="3357586" cy="4143404"/>
            <a:chOff x="5000628" y="1000108"/>
            <a:chExt cx="3357586" cy="4143404"/>
          </a:xfrm>
        </p:grpSpPr>
        <p:grpSp>
          <p:nvGrpSpPr>
            <p:cNvPr id="5" name="Group 4"/>
            <p:cNvGrpSpPr/>
            <p:nvPr/>
          </p:nvGrpSpPr>
          <p:grpSpPr>
            <a:xfrm>
              <a:off x="5000628" y="1000108"/>
              <a:ext cx="3357586" cy="4143404"/>
              <a:chOff x="5072066" y="1214422"/>
              <a:chExt cx="3357586" cy="4143404"/>
            </a:xfrm>
          </p:grpSpPr>
          <p:sp>
            <p:nvSpPr>
              <p:cNvPr id="6" name="Rounded Rectangle 5"/>
              <p:cNvSpPr/>
              <p:nvPr/>
            </p:nvSpPr>
            <p:spPr>
              <a:xfrm>
                <a:off x="5072066" y="2071678"/>
                <a:ext cx="3357586" cy="32861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Arial" pitchFamily="34" charset="0"/>
                  <a:buChar char="•"/>
                </a:pPr>
                <a:endParaRPr lang="en-US" dirty="0" smtClean="0">
                  <a:solidFill>
                    <a:schemeClr val="tx1"/>
                  </a:solidFill>
                </a:endParaRPr>
              </a:p>
              <a:p>
                <a:pPr marL="228600" indent="-228600">
                  <a:buFont typeface="Arial" pitchFamily="34" charset="0"/>
                  <a:buChar char="•"/>
                </a:pPr>
                <a:endParaRPr lang="en-US" dirty="0" smtClean="0">
                  <a:solidFill>
                    <a:schemeClr val="tx1"/>
                  </a:solidFill>
                </a:endParaRPr>
              </a:p>
              <a:p>
                <a:pPr marL="228600" indent="-228600" algn="just">
                  <a:buFont typeface="Arial" pitchFamily="34" charset="0"/>
                  <a:buChar char="•"/>
                </a:pPr>
                <a:r>
                  <a:rPr lang="en-US" dirty="0" smtClean="0">
                    <a:solidFill>
                      <a:schemeClr val="tx1"/>
                    </a:solidFill>
                  </a:rPr>
                  <a:t>Indian sea level rise of 1.3 mm/ year in last 100 years</a:t>
                </a:r>
                <a:r>
                  <a:rPr lang="en-US" baseline="30000" dirty="0" smtClean="0">
                    <a:solidFill>
                      <a:schemeClr val="tx1"/>
                    </a:solidFill>
                  </a:rPr>
                  <a:t>1</a:t>
                </a:r>
              </a:p>
              <a:p>
                <a:pPr marL="228600" indent="-228600" algn="just">
                  <a:buFont typeface="Arial" pitchFamily="34" charset="0"/>
                  <a:buChar char="•"/>
                </a:pPr>
                <a:r>
                  <a:rPr lang="en-US" dirty="0" smtClean="0">
                    <a:solidFill>
                      <a:schemeClr val="tx1"/>
                    </a:solidFill>
                  </a:rPr>
                  <a:t>1m sea level rise will inundate 41000 Ha (0.13%) of land in Maharashtra </a:t>
                </a:r>
                <a:r>
                  <a:rPr lang="en-US" baseline="30000" dirty="0" smtClean="0">
                    <a:solidFill>
                      <a:schemeClr val="tx1"/>
                    </a:solidFill>
                  </a:rPr>
                  <a:t>3</a:t>
                </a:r>
              </a:p>
              <a:p>
                <a:pPr marL="228600" indent="-228600" algn="just">
                  <a:buFont typeface="Arial" pitchFamily="34" charset="0"/>
                  <a:buChar char="•"/>
                </a:pPr>
                <a:r>
                  <a:rPr lang="en-US" dirty="0" smtClean="0">
                    <a:solidFill>
                      <a:schemeClr val="tx1"/>
                    </a:solidFill>
                  </a:rPr>
                  <a:t>MMR -3</a:t>
                </a:r>
                <a:r>
                  <a:rPr lang="en-US" baseline="30000" dirty="0" smtClean="0">
                    <a:solidFill>
                      <a:schemeClr val="tx1"/>
                    </a:solidFill>
                  </a:rPr>
                  <a:t>rd</a:t>
                </a:r>
                <a:r>
                  <a:rPr lang="en-US" dirty="0" smtClean="0">
                    <a:solidFill>
                      <a:schemeClr val="tx1"/>
                    </a:solidFill>
                  </a:rPr>
                  <a:t> most Vulnerable in India</a:t>
                </a:r>
                <a:r>
                  <a:rPr lang="en-US" baseline="30000" dirty="0" smtClean="0">
                    <a:solidFill>
                      <a:schemeClr val="tx1"/>
                    </a:solidFill>
                  </a:rPr>
                  <a:t>4 </a:t>
                </a:r>
              </a:p>
              <a:p>
                <a:pPr marL="228600" indent="-228600" algn="just">
                  <a:buFont typeface="Arial" pitchFamily="34" charset="0"/>
                  <a:buChar char="•"/>
                </a:pPr>
                <a:r>
                  <a:rPr lang="en-US" dirty="0" smtClean="0">
                    <a:solidFill>
                      <a:schemeClr val="tx1"/>
                    </a:solidFill>
                  </a:rPr>
                  <a:t>46%  population in Greater Mumbai resides in low elevation coastal zones (LECZ).</a:t>
                </a:r>
                <a:r>
                  <a:rPr lang="en-US" baseline="30000" dirty="0" smtClean="0">
                    <a:solidFill>
                      <a:schemeClr val="tx1"/>
                    </a:solidFill>
                  </a:rPr>
                  <a:t>2</a:t>
                </a:r>
              </a:p>
              <a:p>
                <a:pPr algn="ctr"/>
                <a:endParaRPr lang="en-US" baseline="30000" dirty="0" smtClean="0">
                  <a:solidFill>
                    <a:schemeClr val="tx1"/>
                  </a:solidFill>
                </a:endParaRPr>
              </a:p>
              <a:p>
                <a:pPr algn="ctr"/>
                <a:endParaRPr lang="en-US" dirty="0">
                  <a:solidFill>
                    <a:schemeClr val="tx1"/>
                  </a:solidFill>
                </a:endParaRPr>
              </a:p>
            </p:txBody>
          </p:sp>
          <p:grpSp>
            <p:nvGrpSpPr>
              <p:cNvPr id="7" name="Group 7"/>
              <p:cNvGrpSpPr/>
              <p:nvPr/>
            </p:nvGrpSpPr>
            <p:grpSpPr>
              <a:xfrm>
                <a:off x="5143501" y="1214422"/>
                <a:ext cx="3071833" cy="1000132"/>
                <a:chOff x="5362596" y="1214422"/>
                <a:chExt cx="2209800" cy="762000"/>
              </a:xfrm>
            </p:grpSpPr>
            <p:sp>
              <p:nvSpPr>
                <p:cNvPr id="8" name="Oval 7"/>
                <p:cNvSpPr/>
                <p:nvPr/>
              </p:nvSpPr>
              <p:spPr>
                <a:xfrm>
                  <a:off x="5362596" y="1214422"/>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200796" y="1366822"/>
                  <a:ext cx="1371600" cy="5334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Sea Level Rise</a:t>
                  </a:r>
                  <a:endParaRPr lang="en-US" dirty="0">
                    <a:solidFill>
                      <a:sysClr val="windowText" lastClr="000000"/>
                    </a:solidFill>
                  </a:endParaRPr>
                </a:p>
              </p:txBody>
            </p:sp>
          </p:grpSp>
        </p:grpSp>
        <p:pic>
          <p:nvPicPr>
            <p:cNvPr id="71" name="Picture 70" descr="http://www.cksinfo.com/clipart/nature/weather/storm/tsunami-wave.png"/>
            <p:cNvPicPr>
              <a:picLocks noChangeAspect="1" noChangeArrowheads="1"/>
            </p:cNvPicPr>
            <p:nvPr/>
          </p:nvPicPr>
          <p:blipFill>
            <a:blip r:embed="rId4" cstate="screen">
              <a:clrChange>
                <a:clrFrom>
                  <a:srgbClr val="FFFFFF"/>
                </a:clrFrom>
                <a:clrTo>
                  <a:srgbClr val="FFFFFF">
                    <a:alpha val="0"/>
                  </a:srgbClr>
                </a:clrTo>
              </a:clrChange>
              <a:biLevel thresh="50000"/>
            </a:blip>
            <a:srcRect/>
            <a:stretch>
              <a:fillRect/>
            </a:stretch>
          </p:blipFill>
          <p:spPr bwMode="auto">
            <a:xfrm>
              <a:off x="5177988" y="1100121"/>
              <a:ext cx="898759" cy="700092"/>
            </a:xfrm>
            <a:prstGeom prst="rect">
              <a:avLst/>
            </a:prstGeom>
            <a:noFill/>
          </p:spPr>
        </p:pic>
      </p:grpSp>
      <p:sp>
        <p:nvSpPr>
          <p:cNvPr id="74" name="TextBox 73"/>
          <p:cNvSpPr txBox="1"/>
          <p:nvPr/>
        </p:nvSpPr>
        <p:spPr>
          <a:xfrm>
            <a:off x="419064" y="6427113"/>
            <a:ext cx="3295680" cy="430887"/>
          </a:xfrm>
          <a:prstGeom prst="rect">
            <a:avLst/>
          </a:prstGeom>
          <a:noFill/>
        </p:spPr>
        <p:txBody>
          <a:bodyPr wrap="square" rtlCol="0">
            <a:spAutoFit/>
          </a:bodyPr>
          <a:lstStyle/>
          <a:p>
            <a:pPr algn="r"/>
            <a:r>
              <a:rPr lang="en-US" sz="1100" dirty="0" smtClean="0">
                <a:solidFill>
                  <a:srgbClr val="FF0000"/>
                </a:solidFill>
              </a:rPr>
              <a:t>Note: Industrial zones</a:t>
            </a:r>
          </a:p>
          <a:p>
            <a:pPr algn="r"/>
            <a:r>
              <a:rPr lang="en-US" sz="1100" dirty="0" smtClean="0">
                <a:solidFill>
                  <a:srgbClr val="FF0000"/>
                </a:solidFill>
              </a:rPr>
              <a:t> (approx. area) overlaid on 10m elevation zones (LECZ</a:t>
            </a:r>
            <a:r>
              <a:rPr lang="en-US" sz="1100" dirty="0" smtClean="0"/>
              <a:t>)</a:t>
            </a:r>
            <a:endParaRPr lang="en-US" sz="1100" dirty="0"/>
          </a:p>
        </p:txBody>
      </p:sp>
      <p:sp>
        <p:nvSpPr>
          <p:cNvPr id="75" name="Rectangle 74"/>
          <p:cNvSpPr/>
          <p:nvPr/>
        </p:nvSpPr>
        <p:spPr>
          <a:xfrm>
            <a:off x="2123728" y="1142984"/>
            <a:ext cx="1805330" cy="71438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Low Elevation Coastal Zone (LECZ) – 10m</a:t>
            </a:r>
            <a:endParaRPr lang="en-US" sz="1600" dirty="0"/>
          </a:p>
        </p:txBody>
      </p:sp>
      <p:cxnSp>
        <p:nvCxnSpPr>
          <p:cNvPr id="30" name="Straight Arrow Connector 29"/>
          <p:cNvCxnSpPr>
            <a:stCxn id="75" idx="2"/>
          </p:cNvCxnSpPr>
          <p:nvPr/>
        </p:nvCxnSpPr>
        <p:spPr>
          <a:xfrm flipH="1">
            <a:off x="2500298" y="1857364"/>
            <a:ext cx="526095" cy="642942"/>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643174" y="5934670"/>
            <a:ext cx="6500826" cy="923330"/>
          </a:xfrm>
          <a:prstGeom prst="rect">
            <a:avLst/>
          </a:prstGeom>
          <a:noFill/>
        </p:spPr>
        <p:txBody>
          <a:bodyPr wrap="square" rtlCol="0">
            <a:spAutoFit/>
          </a:bodyPr>
          <a:lstStyle/>
          <a:p>
            <a:pPr algn="r"/>
            <a:r>
              <a:rPr lang="en-US" sz="900" dirty="0" smtClean="0"/>
              <a:t>Source: </a:t>
            </a:r>
            <a:r>
              <a:rPr lang="en-US" sz="900" baseline="30000" dirty="0" smtClean="0"/>
              <a:t>1</a:t>
            </a:r>
            <a:r>
              <a:rPr lang="en-US" sz="900" dirty="0" smtClean="0"/>
              <a:t> </a:t>
            </a:r>
            <a:r>
              <a:rPr lang="en-IN" sz="900" dirty="0" smtClean="0"/>
              <a:t>A.S. Unnikrishnan, M.Manimurali and M.R. Ramesh Kumar National Institute of Oceanography, Goa(2007)</a:t>
            </a:r>
          </a:p>
          <a:p>
            <a:pPr algn="r"/>
            <a:r>
              <a:rPr lang="en-IN" sz="900" baseline="30000" dirty="0" smtClean="0"/>
              <a:t>2</a:t>
            </a:r>
            <a:r>
              <a:rPr lang="en-US" sz="900" dirty="0" smtClean="0"/>
              <a:t>Dasgupta, S. et. al. (2007). The Impact of Sea Level Rise on Developing Countries: A Comparative Analysis, World Bank Policy Research Working Paper 4136, February 2007</a:t>
            </a:r>
          </a:p>
          <a:p>
            <a:pPr algn="r"/>
            <a:r>
              <a:rPr lang="en-US" sz="900" baseline="30000" dirty="0" smtClean="0"/>
              <a:t>3</a:t>
            </a:r>
            <a:r>
              <a:rPr lang="en-US" sz="900" dirty="0" smtClean="0"/>
              <a:t> TERI (1996), The Economic Impact of a One Meter Sea Level Rise on the Indian Coastline: Method and Case Studies. Report submitted to the Ford Foundation, Tata Energy Research Institute. New Delhi. </a:t>
            </a:r>
          </a:p>
          <a:p>
            <a:pPr algn="r"/>
            <a:r>
              <a:rPr lang="en-US" sz="900" baseline="30000" dirty="0" smtClean="0"/>
              <a:t>4</a:t>
            </a:r>
            <a:r>
              <a:rPr lang="en-US" sz="900" dirty="0" smtClean="0"/>
              <a:t> </a:t>
            </a:r>
            <a:r>
              <a:rPr lang="en-US" sz="900" dirty="0" smtClean="0">
                <a:hlinkClick r:id="rId5"/>
              </a:rPr>
              <a:t>http://www.envfor.nic.in/news/janmar06/sea_level.pdf</a:t>
            </a:r>
            <a:r>
              <a:rPr lang="en-IN" sz="900" dirty="0" smtClean="0"/>
              <a:t> </a:t>
            </a:r>
            <a:endParaRPr lang="en-US" sz="900" dirty="0"/>
          </a:p>
        </p:txBody>
      </p:sp>
      <p:grpSp>
        <p:nvGrpSpPr>
          <p:cNvPr id="68" name="Group 67"/>
          <p:cNvGrpSpPr/>
          <p:nvPr/>
        </p:nvGrpSpPr>
        <p:grpSpPr>
          <a:xfrm>
            <a:off x="5000628" y="1000108"/>
            <a:ext cx="3357586" cy="5030704"/>
            <a:chOff x="500034" y="785794"/>
            <a:chExt cx="3357586" cy="5030704"/>
          </a:xfrm>
        </p:grpSpPr>
        <p:grpSp>
          <p:nvGrpSpPr>
            <p:cNvPr id="24" name="Group 23"/>
            <p:cNvGrpSpPr/>
            <p:nvPr/>
          </p:nvGrpSpPr>
          <p:grpSpPr>
            <a:xfrm>
              <a:off x="500034" y="785794"/>
              <a:ext cx="3357586" cy="5030704"/>
              <a:chOff x="5072066" y="990584"/>
              <a:chExt cx="3357586" cy="5030704"/>
            </a:xfrm>
          </p:grpSpPr>
          <p:sp>
            <p:nvSpPr>
              <p:cNvPr id="25" name="Rounded Rectangle 24"/>
              <p:cNvSpPr/>
              <p:nvPr/>
            </p:nvSpPr>
            <p:spPr>
              <a:xfrm>
                <a:off x="5072066" y="1847840"/>
                <a:ext cx="3357586" cy="41734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Arial" pitchFamily="34" charset="0"/>
                  <a:buChar char="•"/>
                </a:pPr>
                <a:endParaRPr lang="en-US" dirty="0" smtClean="0">
                  <a:solidFill>
                    <a:schemeClr val="tx1"/>
                  </a:solidFill>
                </a:endParaRPr>
              </a:p>
              <a:p>
                <a:pPr marL="228600" indent="-228600">
                  <a:buFont typeface="Arial" pitchFamily="34" charset="0"/>
                  <a:buChar char="•"/>
                </a:pPr>
                <a:endParaRPr lang="en-US" dirty="0" smtClean="0">
                  <a:solidFill>
                    <a:schemeClr val="tx1"/>
                  </a:solidFill>
                </a:endParaRPr>
              </a:p>
              <a:p>
                <a:pPr marL="114300" indent="-114300">
                  <a:buFont typeface="Arial" pitchFamily="34" charset="0"/>
                  <a:buChar char="•"/>
                </a:pPr>
                <a:r>
                  <a:rPr lang="en-US" dirty="0" smtClean="0">
                    <a:solidFill>
                      <a:schemeClr val="tx1"/>
                    </a:solidFill>
                  </a:rPr>
                  <a:t>Increase in storm surges &amp; cyclones in Arabian Sea </a:t>
                </a:r>
                <a:r>
                  <a:rPr lang="en-US" baseline="30000" dirty="0" smtClean="0">
                    <a:solidFill>
                      <a:schemeClr val="tx1"/>
                    </a:solidFill>
                  </a:rPr>
                  <a:t>1</a:t>
                </a:r>
              </a:p>
              <a:p>
                <a:pPr marL="114300" indent="-114300">
                  <a:buFont typeface="Arial" pitchFamily="34" charset="0"/>
                  <a:buChar char="•"/>
                </a:pPr>
                <a:r>
                  <a:rPr lang="en-US" dirty="0" smtClean="0">
                    <a:solidFill>
                      <a:schemeClr val="tx1"/>
                    </a:solidFill>
                  </a:rPr>
                  <a:t>Surges combined with extreme precipitation - likely event in future</a:t>
                </a:r>
                <a:r>
                  <a:rPr lang="en-US" baseline="30000" dirty="0" smtClean="0">
                    <a:solidFill>
                      <a:schemeClr val="tx1"/>
                    </a:solidFill>
                  </a:rPr>
                  <a:t>2</a:t>
                </a:r>
              </a:p>
              <a:p>
                <a:pPr marL="114300" indent="-114300">
                  <a:buFont typeface="Arial" pitchFamily="34" charset="0"/>
                  <a:buChar char="•"/>
                </a:pPr>
                <a:r>
                  <a:rPr lang="en-US" dirty="0" smtClean="0">
                    <a:solidFill>
                      <a:schemeClr val="tx1"/>
                    </a:solidFill>
                  </a:rPr>
                  <a:t>High risk zones : Mumbai, parts of Thane &amp; Alibaug </a:t>
                </a:r>
              </a:p>
              <a:p>
                <a:pPr marL="114300" indent="-114300">
                  <a:buFont typeface="Arial" pitchFamily="34" charset="0"/>
                  <a:buChar char="•"/>
                </a:pPr>
                <a:r>
                  <a:rPr lang="en-US" dirty="0" smtClean="0">
                    <a:solidFill>
                      <a:schemeClr val="tx1"/>
                    </a:solidFill>
                  </a:rPr>
                  <a:t>Likely Impacts: Coastal Erosion- villages, commercial establishments along coastline, marine habitats &amp; fisheries</a:t>
                </a:r>
              </a:p>
              <a:p>
                <a:pPr algn="ctr"/>
                <a:endParaRPr lang="en-US" dirty="0">
                  <a:solidFill>
                    <a:schemeClr val="tx1"/>
                  </a:solidFill>
                </a:endParaRPr>
              </a:p>
            </p:txBody>
          </p:sp>
          <p:grpSp>
            <p:nvGrpSpPr>
              <p:cNvPr id="26" name="Group 22"/>
              <p:cNvGrpSpPr/>
              <p:nvPr/>
            </p:nvGrpSpPr>
            <p:grpSpPr>
              <a:xfrm>
                <a:off x="5129229" y="990584"/>
                <a:ext cx="3086113" cy="1081094"/>
                <a:chOff x="5729286" y="990584"/>
                <a:chExt cx="2214578" cy="762000"/>
              </a:xfrm>
            </p:grpSpPr>
            <p:sp>
              <p:nvSpPr>
                <p:cNvPr id="27" name="Oval 26"/>
                <p:cNvSpPr/>
                <p:nvPr/>
              </p:nvSpPr>
              <p:spPr>
                <a:xfrm>
                  <a:off x="5729286" y="990584"/>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6572264" y="1142984"/>
                  <a:ext cx="1371600" cy="5334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Increased Storm Surges</a:t>
                  </a:r>
                  <a:endParaRPr lang="en-US" dirty="0">
                    <a:solidFill>
                      <a:sysClr val="windowText" lastClr="000000"/>
                    </a:solidFill>
                  </a:endParaRPr>
                </a:p>
              </p:txBody>
            </p:sp>
          </p:grpSp>
        </p:grpSp>
        <p:pic>
          <p:nvPicPr>
            <p:cNvPr id="67" name="Picture 50" descr="http://3.bp.blogspot.com/-AVC_Oi6LeEg/ThkPpApZTGI/AAAAAAAAAI4/Ka9Vqx4_5c4/s1600/1195436473952372872wind_cefa_01_svg_hi.png"/>
            <p:cNvPicPr>
              <a:picLocks noChangeAspect="1" noChangeArrowheads="1"/>
            </p:cNvPicPr>
            <p:nvPr/>
          </p:nvPicPr>
          <p:blipFill>
            <a:blip r:embed="rId6" cstate="screen">
              <a:clrChange>
                <a:clrFrom>
                  <a:srgbClr val="FFFFFF"/>
                </a:clrFrom>
                <a:clrTo>
                  <a:srgbClr val="FFFFFF">
                    <a:alpha val="0"/>
                  </a:srgbClr>
                </a:clrTo>
              </a:clrChange>
              <a:biLevel thresh="50000"/>
            </a:blip>
            <a:srcRect/>
            <a:stretch>
              <a:fillRect/>
            </a:stretch>
          </p:blipFill>
          <p:spPr bwMode="auto">
            <a:xfrm>
              <a:off x="785786" y="1000108"/>
              <a:ext cx="799743" cy="648656"/>
            </a:xfrm>
            <a:prstGeom prst="rect">
              <a:avLst/>
            </a:prstGeom>
            <a:noFill/>
          </p:spPr>
        </p:pic>
      </p:grpSp>
      <p:sp>
        <p:nvSpPr>
          <p:cNvPr id="32" name="TextBox 31"/>
          <p:cNvSpPr txBox="1"/>
          <p:nvPr/>
        </p:nvSpPr>
        <p:spPr>
          <a:xfrm>
            <a:off x="2643174" y="6215082"/>
            <a:ext cx="6500826" cy="369332"/>
          </a:xfrm>
          <a:prstGeom prst="rect">
            <a:avLst/>
          </a:prstGeom>
          <a:noFill/>
        </p:spPr>
        <p:txBody>
          <a:bodyPr wrap="square" rtlCol="0">
            <a:spAutoFit/>
          </a:bodyPr>
          <a:lstStyle/>
          <a:p>
            <a:pPr algn="r"/>
            <a:r>
              <a:rPr lang="en-US" sz="900" dirty="0" smtClean="0"/>
              <a:t>Source: </a:t>
            </a:r>
            <a:r>
              <a:rPr lang="en-US" sz="900" baseline="30000" dirty="0" smtClean="0"/>
              <a:t>1</a:t>
            </a:r>
            <a:r>
              <a:rPr lang="en-US" sz="900" dirty="0" smtClean="0"/>
              <a:t> </a:t>
            </a:r>
            <a:r>
              <a:rPr lang="en-IN" sz="900" dirty="0" smtClean="0"/>
              <a:t>Tyagi. A, (2010), IMD Pune, Climate Profile of India</a:t>
            </a:r>
          </a:p>
          <a:p>
            <a:pPr algn="r"/>
            <a:r>
              <a:rPr lang="en-US" sz="900" baseline="30000" dirty="0" smtClean="0"/>
              <a:t>2</a:t>
            </a:r>
            <a:r>
              <a:rPr lang="en-US" sz="900" dirty="0" smtClean="0"/>
              <a:t> IPCC  (2007), The physical science Basis</a:t>
            </a:r>
            <a:endParaRPr lang="en-US" sz="900" dirty="0"/>
          </a:p>
        </p:txBody>
      </p:sp>
      <p:sp>
        <p:nvSpPr>
          <p:cNvPr id="33" name="TextBox 32"/>
          <p:cNvSpPr txBox="1"/>
          <p:nvPr/>
        </p:nvSpPr>
        <p:spPr>
          <a:xfrm>
            <a:off x="2643174" y="6357958"/>
            <a:ext cx="6500826" cy="230832"/>
          </a:xfrm>
          <a:prstGeom prst="rect">
            <a:avLst/>
          </a:prstGeom>
          <a:noFill/>
        </p:spPr>
        <p:txBody>
          <a:bodyPr wrap="square" rtlCol="0">
            <a:spAutoFit/>
          </a:bodyPr>
          <a:lstStyle/>
          <a:p>
            <a:pPr algn="r"/>
            <a:r>
              <a:rPr lang="en-US" sz="900" dirty="0" smtClean="0"/>
              <a:t>Source: </a:t>
            </a:r>
            <a:r>
              <a:rPr lang="en-US" sz="900" baseline="30000" dirty="0" smtClean="0"/>
              <a:t>1</a:t>
            </a:r>
            <a:r>
              <a:rPr lang="en-US" sz="900" dirty="0" smtClean="0"/>
              <a:t> INCCA (2010), Climate Change and India: A 4×4 report assessment, Ministry of Environment and Forests</a:t>
            </a:r>
            <a:endParaRPr lang="en-US" sz="900" dirty="0"/>
          </a:p>
        </p:txBody>
      </p:sp>
      <p:grpSp>
        <p:nvGrpSpPr>
          <p:cNvPr id="70" name="Group 69"/>
          <p:cNvGrpSpPr/>
          <p:nvPr/>
        </p:nvGrpSpPr>
        <p:grpSpPr>
          <a:xfrm>
            <a:off x="5000628" y="1000108"/>
            <a:ext cx="3357586" cy="3857652"/>
            <a:chOff x="5000628" y="1000108"/>
            <a:chExt cx="3357586" cy="3857652"/>
          </a:xfrm>
        </p:grpSpPr>
        <p:grpSp>
          <p:nvGrpSpPr>
            <p:cNvPr id="18" name="Group 31"/>
            <p:cNvGrpSpPr/>
            <p:nvPr/>
          </p:nvGrpSpPr>
          <p:grpSpPr>
            <a:xfrm>
              <a:off x="5000628" y="1000108"/>
              <a:ext cx="3357586" cy="3857652"/>
              <a:chOff x="5072066" y="990584"/>
              <a:chExt cx="3357586" cy="3857652"/>
            </a:xfrm>
          </p:grpSpPr>
          <p:sp>
            <p:nvSpPr>
              <p:cNvPr id="20" name="Rounded Rectangle 19"/>
              <p:cNvSpPr/>
              <p:nvPr/>
            </p:nvSpPr>
            <p:spPr>
              <a:xfrm>
                <a:off x="5072066" y="1847840"/>
                <a:ext cx="3357586" cy="30003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dirty="0" smtClean="0">
                    <a:solidFill>
                      <a:schemeClr val="tx1"/>
                    </a:solidFill>
                  </a:rPr>
                  <a:t>Increase in rainfall by 6 to 8 %, i.e.69 to 109 mm by 2030</a:t>
                </a:r>
                <a:r>
                  <a:rPr lang="en-US" baseline="30000" dirty="0" smtClean="0">
                    <a:solidFill>
                      <a:schemeClr val="tx1"/>
                    </a:solidFill>
                  </a:rPr>
                  <a:t>1</a:t>
                </a:r>
              </a:p>
              <a:p>
                <a:pPr>
                  <a:buFont typeface="Arial" pitchFamily="34" charset="0"/>
                  <a:buChar char="•"/>
                </a:pPr>
                <a:r>
                  <a:rPr lang="en-US" dirty="0" smtClean="0">
                    <a:solidFill>
                      <a:schemeClr val="tx1"/>
                    </a:solidFill>
                  </a:rPr>
                  <a:t>Decrease in rainfall intensity</a:t>
                </a:r>
              </a:p>
              <a:p>
                <a:r>
                  <a:rPr lang="en-US" dirty="0" smtClean="0">
                    <a:solidFill>
                      <a:schemeClr val="tx1"/>
                    </a:solidFill>
                  </a:rPr>
                  <a:t>&amp; nos. of rainy days -Western Ghats</a:t>
                </a:r>
                <a:r>
                  <a:rPr lang="en-US" baseline="30000" dirty="0" smtClean="0">
                    <a:solidFill>
                      <a:schemeClr val="tx1"/>
                    </a:solidFill>
                  </a:rPr>
                  <a:t>1</a:t>
                </a:r>
                <a:r>
                  <a:rPr lang="en-US" dirty="0" smtClean="0">
                    <a:solidFill>
                      <a:schemeClr val="tx1"/>
                    </a:solidFill>
                  </a:rPr>
                  <a:t>.</a:t>
                </a:r>
              </a:p>
              <a:p>
                <a:r>
                  <a:rPr lang="en-US" dirty="0" smtClean="0">
                    <a:solidFill>
                      <a:schemeClr val="tx1"/>
                    </a:solidFill>
                  </a:rPr>
                  <a:t>- High intensity rainfall in short time span: torrential rains &amp; flash floods. </a:t>
                </a:r>
                <a:endParaRPr lang="en-US" dirty="0">
                  <a:solidFill>
                    <a:schemeClr val="tx1"/>
                  </a:solidFill>
                </a:endParaRPr>
              </a:p>
            </p:txBody>
          </p:sp>
          <p:grpSp>
            <p:nvGrpSpPr>
              <p:cNvPr id="21" name="Group 22"/>
              <p:cNvGrpSpPr/>
              <p:nvPr/>
            </p:nvGrpSpPr>
            <p:grpSpPr>
              <a:xfrm>
                <a:off x="5129229" y="990584"/>
                <a:ext cx="3086113" cy="1081094"/>
                <a:chOff x="5729286" y="990584"/>
                <a:chExt cx="2214578" cy="762000"/>
              </a:xfrm>
            </p:grpSpPr>
            <p:sp>
              <p:nvSpPr>
                <p:cNvPr id="22" name="Oval 21"/>
                <p:cNvSpPr/>
                <p:nvPr/>
              </p:nvSpPr>
              <p:spPr>
                <a:xfrm>
                  <a:off x="5729286" y="990584"/>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6572264" y="1142984"/>
                  <a:ext cx="1371600" cy="5334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Increased precipitation</a:t>
                  </a:r>
                  <a:endParaRPr lang="en-US" dirty="0">
                    <a:solidFill>
                      <a:sysClr val="windowText" lastClr="000000"/>
                    </a:solidFill>
                  </a:endParaRPr>
                </a:p>
              </p:txBody>
            </p:sp>
          </p:grpSp>
        </p:grpSp>
        <p:pic>
          <p:nvPicPr>
            <p:cNvPr id="69" name="Picture 14" descr="https://encrypted-tbn0.google.com/images?q=tbn:ANd9GcSFNNvlNLxSl4GZeMoFxays2ydmh1Bzq-uqfcAXIVTm6qXyb-JF"/>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5357818" y="1142984"/>
              <a:ext cx="533401" cy="838200"/>
            </a:xfrm>
            <a:prstGeom prst="rect">
              <a:avLst/>
            </a:prstGeom>
            <a:noFill/>
          </p:spPr>
        </p:pic>
      </p:grpSp>
      <p:sp>
        <p:nvSpPr>
          <p:cNvPr id="34" name="TextBox 33"/>
          <p:cNvSpPr txBox="1"/>
          <p:nvPr/>
        </p:nvSpPr>
        <p:spPr>
          <a:xfrm>
            <a:off x="2795574" y="6367482"/>
            <a:ext cx="6500826" cy="369332"/>
          </a:xfrm>
          <a:prstGeom prst="rect">
            <a:avLst/>
          </a:prstGeom>
          <a:noFill/>
        </p:spPr>
        <p:txBody>
          <a:bodyPr wrap="square" rtlCol="0">
            <a:spAutoFit/>
          </a:bodyPr>
          <a:lstStyle/>
          <a:p>
            <a:pPr algn="r"/>
            <a:r>
              <a:rPr lang="en-US" sz="900" dirty="0" smtClean="0"/>
              <a:t>Source: </a:t>
            </a:r>
            <a:r>
              <a:rPr lang="en-US" sz="900" baseline="30000" dirty="0" smtClean="0"/>
              <a:t>1</a:t>
            </a:r>
            <a:r>
              <a:rPr lang="en-US" sz="900" dirty="0" smtClean="0"/>
              <a:t> INCCA (2010), Climate Change and India: A 4×4 report assessment, Ministry of Environment and Forests</a:t>
            </a:r>
          </a:p>
          <a:p>
            <a:pPr algn="r"/>
            <a:r>
              <a:rPr lang="en-US" sz="900" baseline="30000" dirty="0" smtClean="0"/>
              <a:t>2</a:t>
            </a:r>
            <a:r>
              <a:rPr lang="en-US" sz="900" dirty="0" smtClean="0"/>
              <a:t> </a:t>
            </a:r>
            <a:r>
              <a:rPr lang="en-US" sz="900" dirty="0" smtClean="0">
                <a:hlinkClick r:id="rId8"/>
              </a:rPr>
              <a:t>http://envis.maharashtra.gov.in/envis_data/newsletter/climatechange/Links/cc_and_mah.html</a:t>
            </a:r>
            <a:endParaRPr lang="en-US" sz="900" dirty="0"/>
          </a:p>
        </p:txBody>
      </p:sp>
      <p:grpSp>
        <p:nvGrpSpPr>
          <p:cNvPr id="35" name="Group 34"/>
          <p:cNvGrpSpPr/>
          <p:nvPr/>
        </p:nvGrpSpPr>
        <p:grpSpPr>
          <a:xfrm>
            <a:off x="5000628" y="1000108"/>
            <a:ext cx="3357586" cy="4958696"/>
            <a:chOff x="5000628" y="1000108"/>
            <a:chExt cx="3357586" cy="4958696"/>
          </a:xfrm>
        </p:grpSpPr>
        <p:grpSp>
          <p:nvGrpSpPr>
            <p:cNvPr id="36" name="Group 29"/>
            <p:cNvGrpSpPr/>
            <p:nvPr/>
          </p:nvGrpSpPr>
          <p:grpSpPr>
            <a:xfrm>
              <a:off x="5000628" y="1000108"/>
              <a:ext cx="3357586" cy="4958696"/>
              <a:chOff x="5072066" y="990584"/>
              <a:chExt cx="3357586" cy="4958696"/>
            </a:xfrm>
          </p:grpSpPr>
          <p:sp>
            <p:nvSpPr>
              <p:cNvPr id="38" name="Rounded Rectangle 37"/>
              <p:cNvSpPr/>
              <p:nvPr/>
            </p:nvSpPr>
            <p:spPr>
              <a:xfrm>
                <a:off x="5072066" y="1847840"/>
                <a:ext cx="3357586" cy="41014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dirty="0" smtClean="0">
                    <a:solidFill>
                      <a:schemeClr val="tx1"/>
                    </a:solidFill>
                  </a:rPr>
                  <a:t> Temperature rise : 1.7 -1.8°C in 2030 wrt 1970.</a:t>
                </a:r>
                <a:r>
                  <a:rPr lang="en-US" baseline="30000" dirty="0" smtClean="0">
                    <a:solidFill>
                      <a:schemeClr val="tx1"/>
                    </a:solidFill>
                  </a:rPr>
                  <a:t>1</a:t>
                </a:r>
              </a:p>
              <a:p>
                <a:pPr>
                  <a:buFont typeface="Arial" pitchFamily="34" charset="0"/>
                  <a:buChar char="•"/>
                </a:pPr>
                <a:r>
                  <a:rPr lang="en-US" dirty="0" smtClean="0">
                    <a:solidFill>
                      <a:schemeClr val="tx1"/>
                    </a:solidFill>
                  </a:rPr>
                  <a:t> Increase in heat waves-summer</a:t>
                </a:r>
              </a:p>
              <a:p>
                <a:pPr>
                  <a:buFont typeface="Arial" pitchFamily="34" charset="0"/>
                  <a:buChar char="•"/>
                </a:pPr>
                <a:r>
                  <a:rPr lang="en-US" dirty="0" smtClean="0">
                    <a:solidFill>
                      <a:schemeClr val="tx1"/>
                    </a:solidFill>
                  </a:rPr>
                  <a:t>Increase in vector borne diseases-monsoons. </a:t>
                </a:r>
              </a:p>
              <a:p>
                <a:pPr>
                  <a:buFont typeface="Arial" pitchFamily="34" charset="0"/>
                  <a:buChar char="•"/>
                </a:pPr>
                <a:r>
                  <a:rPr lang="en-US" dirty="0" smtClean="0">
                    <a:solidFill>
                      <a:schemeClr val="tx1"/>
                    </a:solidFill>
                  </a:rPr>
                  <a:t> 2% of total malaria cases in India are from Maharashtra.</a:t>
                </a:r>
                <a:r>
                  <a:rPr lang="en-US" baseline="30000" dirty="0" smtClean="0">
                    <a:solidFill>
                      <a:schemeClr val="tx1"/>
                    </a:solidFill>
                  </a:rPr>
                  <a:t> 2</a:t>
                </a:r>
                <a:endParaRPr lang="en-US" dirty="0" smtClean="0">
                  <a:solidFill>
                    <a:schemeClr val="tx1"/>
                  </a:solidFill>
                </a:endParaRPr>
              </a:p>
              <a:p>
                <a:r>
                  <a:rPr lang="en-US" dirty="0" smtClean="0">
                    <a:solidFill>
                      <a:schemeClr val="tx1"/>
                    </a:solidFill>
                  </a:rPr>
                  <a:t>The trend will increase</a:t>
                </a:r>
              </a:p>
              <a:p>
                <a:pPr>
                  <a:buFont typeface="Arial" pitchFamily="34" charset="0"/>
                  <a:buChar char="•"/>
                </a:pPr>
                <a:r>
                  <a:rPr lang="en-US" dirty="0" smtClean="0">
                    <a:solidFill>
                      <a:schemeClr val="tx1"/>
                    </a:solidFill>
                  </a:rPr>
                  <a:t>Heat stroke, diarrhea</a:t>
                </a:r>
                <a:r>
                  <a:rPr lang="en-US" b="1" dirty="0" smtClean="0"/>
                  <a:t> </a:t>
                </a:r>
                <a:r>
                  <a:rPr lang="en-US" dirty="0" smtClean="0">
                    <a:solidFill>
                      <a:schemeClr val="tx1"/>
                    </a:solidFill>
                  </a:rPr>
                  <a:t>cases increase due to increased humidity</a:t>
                </a:r>
                <a:r>
                  <a:rPr lang="en-US" baseline="30000" dirty="0" smtClean="0">
                    <a:solidFill>
                      <a:schemeClr val="tx1"/>
                    </a:solidFill>
                  </a:rPr>
                  <a:t> 1</a:t>
                </a:r>
                <a:r>
                  <a:rPr lang="en-US" dirty="0" smtClean="0">
                    <a:solidFill>
                      <a:schemeClr val="tx1"/>
                    </a:solidFill>
                  </a:rPr>
                  <a:t> </a:t>
                </a:r>
              </a:p>
            </p:txBody>
          </p:sp>
          <p:grpSp>
            <p:nvGrpSpPr>
              <p:cNvPr id="39" name="Group 22"/>
              <p:cNvGrpSpPr/>
              <p:nvPr/>
            </p:nvGrpSpPr>
            <p:grpSpPr>
              <a:xfrm>
                <a:off x="5129229" y="990584"/>
                <a:ext cx="3086113" cy="1081094"/>
                <a:chOff x="5729286" y="990584"/>
                <a:chExt cx="2214578" cy="762000"/>
              </a:xfrm>
            </p:grpSpPr>
            <p:sp>
              <p:nvSpPr>
                <p:cNvPr id="40" name="Oval 39"/>
                <p:cNvSpPr/>
                <p:nvPr/>
              </p:nvSpPr>
              <p:spPr>
                <a:xfrm>
                  <a:off x="5729286" y="990584"/>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6572264" y="1142984"/>
                  <a:ext cx="1371600" cy="533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Impacts on health</a:t>
                  </a:r>
                  <a:endParaRPr lang="en-US" dirty="0">
                    <a:solidFill>
                      <a:sysClr val="windowText" lastClr="000000"/>
                    </a:solidFill>
                  </a:endParaRPr>
                </a:p>
              </p:txBody>
            </p:sp>
          </p:grpSp>
        </p:grpSp>
        <p:pic>
          <p:nvPicPr>
            <p:cNvPr id="37" name="Picture 2" descr="http://kshsrc.org/wp-content/uploads/2011/12/health1.gif"/>
            <p:cNvPicPr>
              <a:picLocks noChangeAspect="1" noChangeArrowheads="1"/>
            </p:cNvPicPr>
            <p:nvPr/>
          </p:nvPicPr>
          <p:blipFill>
            <a:blip r:embed="rId9" cstate="screen">
              <a:clrChange>
                <a:clrFrom>
                  <a:srgbClr val="FFFFFF"/>
                </a:clrFrom>
                <a:clrTo>
                  <a:srgbClr val="FFFFFF">
                    <a:alpha val="0"/>
                  </a:srgbClr>
                </a:clrTo>
              </a:clrChange>
              <a:grayscl/>
            </a:blip>
            <a:srcRect/>
            <a:stretch>
              <a:fillRect/>
            </a:stretch>
          </p:blipFill>
          <p:spPr bwMode="auto">
            <a:xfrm>
              <a:off x="5286380" y="1214422"/>
              <a:ext cx="687390" cy="728633"/>
            </a:xfrm>
            <a:prstGeom prst="rect">
              <a:avLst/>
            </a:prstGeom>
            <a:noFill/>
          </p:spPr>
        </p:pic>
      </p:grpSp>
      <p:pic>
        <p:nvPicPr>
          <p:cNvPr id="42" name="Picture 4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2" grpId="1"/>
      <p:bldP spid="33" grpId="0"/>
      <p:bldP spid="33" grpId="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and MMR</a:t>
            </a:r>
            <a:endParaRPr lang="en-US" dirty="0"/>
          </a:p>
        </p:txBody>
      </p:sp>
      <p:grpSp>
        <p:nvGrpSpPr>
          <p:cNvPr id="37" name="Group 36"/>
          <p:cNvGrpSpPr/>
          <p:nvPr/>
        </p:nvGrpSpPr>
        <p:grpSpPr>
          <a:xfrm>
            <a:off x="5429256" y="1214422"/>
            <a:ext cx="3357586" cy="4367242"/>
            <a:chOff x="5000628" y="1000108"/>
            <a:chExt cx="3357586" cy="4367242"/>
          </a:xfrm>
        </p:grpSpPr>
        <p:grpSp>
          <p:nvGrpSpPr>
            <p:cNvPr id="29" name="Group 35"/>
            <p:cNvGrpSpPr/>
            <p:nvPr/>
          </p:nvGrpSpPr>
          <p:grpSpPr>
            <a:xfrm>
              <a:off x="5000628" y="1000108"/>
              <a:ext cx="3357586" cy="4367242"/>
              <a:chOff x="5072066" y="990584"/>
              <a:chExt cx="3357586" cy="4367242"/>
            </a:xfrm>
          </p:grpSpPr>
          <p:sp>
            <p:nvSpPr>
              <p:cNvPr id="31" name="Rounded Rectangle 30"/>
              <p:cNvSpPr/>
              <p:nvPr/>
            </p:nvSpPr>
            <p:spPr>
              <a:xfrm>
                <a:off x="5072066" y="1847840"/>
                <a:ext cx="3357586" cy="35099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US" dirty="0" smtClean="0">
                  <a:solidFill>
                    <a:schemeClr val="tx1"/>
                  </a:solidFill>
                </a:endParaRPr>
              </a:p>
              <a:p>
                <a:pPr>
                  <a:buFont typeface="Arial" pitchFamily="34" charset="0"/>
                  <a:buChar char="•"/>
                </a:pPr>
                <a:endParaRPr lang="en-US" dirty="0" smtClean="0">
                  <a:solidFill>
                    <a:schemeClr val="tx1"/>
                  </a:solidFill>
                </a:endParaRPr>
              </a:p>
              <a:p>
                <a:pPr marL="228600" indent="-228600">
                  <a:buFont typeface="Arial" pitchFamily="34" charset="0"/>
                  <a:buChar char="•"/>
                </a:pPr>
                <a:r>
                  <a:rPr lang="en-US" dirty="0" smtClean="0">
                    <a:solidFill>
                      <a:schemeClr val="tx1"/>
                    </a:solidFill>
                  </a:rPr>
                  <a:t>Area under Agriculture MMR – 1850 sq.km</a:t>
                </a:r>
                <a:r>
                  <a:rPr lang="en-US" baseline="30000" dirty="0" smtClean="0">
                    <a:solidFill>
                      <a:schemeClr val="tx1"/>
                    </a:solidFill>
                  </a:rPr>
                  <a:t>1</a:t>
                </a:r>
              </a:p>
              <a:p>
                <a:pPr marL="228600" indent="-228600">
                  <a:buFont typeface="Arial" pitchFamily="34" charset="0"/>
                  <a:buChar char="•"/>
                </a:pPr>
                <a:r>
                  <a:rPr lang="en-US" dirty="0" smtClean="0">
                    <a:solidFill>
                      <a:schemeClr val="tx1"/>
                    </a:solidFill>
                  </a:rPr>
                  <a:t>Increase in Yield</a:t>
                </a:r>
              </a:p>
              <a:p>
                <a:pPr marL="685800" lvl="1" indent="-228600"/>
                <a:r>
                  <a:rPr lang="en-US" dirty="0" smtClean="0">
                    <a:solidFill>
                      <a:schemeClr val="tx1"/>
                    </a:solidFill>
                  </a:rPr>
                  <a:t>Coconut : 30%</a:t>
                </a:r>
                <a:r>
                  <a:rPr lang="en-US" baseline="30000" dirty="0" smtClean="0">
                    <a:solidFill>
                      <a:schemeClr val="tx1"/>
                    </a:solidFill>
                  </a:rPr>
                  <a:t>2</a:t>
                </a:r>
                <a:endParaRPr lang="en-US" dirty="0" smtClean="0">
                  <a:solidFill>
                    <a:schemeClr val="tx1"/>
                  </a:solidFill>
                </a:endParaRPr>
              </a:p>
              <a:p>
                <a:pPr marL="228600" indent="-228600">
                  <a:buFont typeface="Arial" pitchFamily="34" charset="0"/>
                  <a:buChar char="•"/>
                </a:pPr>
                <a:r>
                  <a:rPr lang="en-US" dirty="0" smtClean="0">
                    <a:solidFill>
                      <a:schemeClr val="tx1"/>
                    </a:solidFill>
                  </a:rPr>
                  <a:t>Decrease in Yield:</a:t>
                </a:r>
              </a:p>
              <a:p>
                <a:pPr marL="685800" lvl="1" indent="-228600"/>
                <a:r>
                  <a:rPr lang="en-US" dirty="0" smtClean="0">
                    <a:solidFill>
                      <a:schemeClr val="tx1"/>
                    </a:solidFill>
                  </a:rPr>
                  <a:t>Rice :20% </a:t>
                </a:r>
                <a:r>
                  <a:rPr lang="en-US" baseline="30000" dirty="0" smtClean="0">
                    <a:solidFill>
                      <a:schemeClr val="tx1"/>
                    </a:solidFill>
                  </a:rPr>
                  <a:t>2</a:t>
                </a:r>
                <a:endParaRPr lang="en-US" dirty="0" smtClean="0">
                  <a:solidFill>
                    <a:schemeClr val="tx1"/>
                  </a:solidFill>
                </a:endParaRPr>
              </a:p>
              <a:p>
                <a:pPr marL="685800" lvl="1" indent="-228600"/>
                <a:r>
                  <a:rPr lang="en-US" dirty="0" smtClean="0">
                    <a:solidFill>
                      <a:schemeClr val="tx1"/>
                    </a:solidFill>
                  </a:rPr>
                  <a:t>Rain fed Maize : 15-50% </a:t>
                </a:r>
                <a:r>
                  <a:rPr lang="en-US" baseline="30000" dirty="0" smtClean="0">
                    <a:solidFill>
                      <a:schemeClr val="tx1"/>
                    </a:solidFill>
                  </a:rPr>
                  <a:t>2</a:t>
                </a:r>
                <a:endParaRPr lang="en-US" dirty="0" smtClean="0">
                  <a:solidFill>
                    <a:schemeClr val="tx1"/>
                  </a:solidFill>
                </a:endParaRPr>
              </a:p>
              <a:p>
                <a:pPr marL="685800" lvl="1" indent="-228600"/>
                <a:r>
                  <a:rPr lang="en-US" dirty="0" smtClean="0">
                    <a:solidFill>
                      <a:schemeClr val="tx1"/>
                    </a:solidFill>
                  </a:rPr>
                  <a:t>Sugarcane :25-30%.</a:t>
                </a:r>
                <a:r>
                  <a:rPr lang="en-US" baseline="30000" dirty="0" smtClean="0">
                    <a:solidFill>
                      <a:schemeClr val="tx1"/>
                    </a:solidFill>
                  </a:rPr>
                  <a:t> 3</a:t>
                </a:r>
                <a:endParaRPr lang="en-US" dirty="0" smtClean="0">
                  <a:solidFill>
                    <a:schemeClr val="tx1"/>
                  </a:solidFill>
                </a:endParaRPr>
              </a:p>
              <a:p>
                <a:pPr>
                  <a:buFont typeface="Arial" pitchFamily="34" charset="0"/>
                  <a:buChar char="•"/>
                </a:pPr>
                <a:endParaRPr lang="en-US" dirty="0" smtClean="0">
                  <a:solidFill>
                    <a:schemeClr val="tx1"/>
                  </a:solidFill>
                </a:endParaRPr>
              </a:p>
              <a:p>
                <a:pPr>
                  <a:buFont typeface="Arial" pitchFamily="34" charset="0"/>
                  <a:buChar char="•"/>
                </a:pPr>
                <a:endParaRPr lang="en-US" dirty="0">
                  <a:solidFill>
                    <a:schemeClr val="tx1"/>
                  </a:solidFill>
                </a:endParaRPr>
              </a:p>
            </p:txBody>
          </p:sp>
          <p:grpSp>
            <p:nvGrpSpPr>
              <p:cNvPr id="32" name="Group 22"/>
              <p:cNvGrpSpPr/>
              <p:nvPr/>
            </p:nvGrpSpPr>
            <p:grpSpPr>
              <a:xfrm>
                <a:off x="5129229" y="990584"/>
                <a:ext cx="3086113" cy="1081094"/>
                <a:chOff x="5729286" y="990584"/>
                <a:chExt cx="2214578" cy="762000"/>
              </a:xfrm>
            </p:grpSpPr>
            <p:sp>
              <p:nvSpPr>
                <p:cNvPr id="33" name="Oval 32"/>
                <p:cNvSpPr/>
                <p:nvPr/>
              </p:nvSpPr>
              <p:spPr>
                <a:xfrm>
                  <a:off x="5729286" y="990584"/>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6572264" y="1142984"/>
                  <a:ext cx="1371600" cy="533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Impacts on agriculture</a:t>
                  </a:r>
                  <a:endParaRPr lang="en-US" dirty="0">
                    <a:solidFill>
                      <a:sysClr val="windowText" lastClr="000000"/>
                    </a:solidFill>
                  </a:endParaRPr>
                </a:p>
              </p:txBody>
            </p:sp>
          </p:grpSp>
        </p:grpSp>
        <p:pic>
          <p:nvPicPr>
            <p:cNvPr id="35" name="Picture 8" descr="http://www.vintagevectors.com/images/wheat-stalk-vector-art.gif"/>
            <p:cNvPicPr>
              <a:picLocks noChangeAspect="1" noChangeArrowheads="1"/>
            </p:cNvPicPr>
            <p:nvPr/>
          </p:nvPicPr>
          <p:blipFill>
            <a:blip r:embed="rId2" cstate="screen"/>
            <a:srcRect l="13527" r="28972" b="52000"/>
            <a:stretch>
              <a:fillRect/>
            </a:stretch>
          </p:blipFill>
          <p:spPr bwMode="auto">
            <a:xfrm>
              <a:off x="5214942" y="1214422"/>
              <a:ext cx="814838" cy="680208"/>
            </a:xfrm>
            <a:prstGeom prst="rect">
              <a:avLst/>
            </a:prstGeom>
            <a:noFill/>
          </p:spPr>
        </p:pic>
        <p:pic>
          <p:nvPicPr>
            <p:cNvPr id="36" name="Picture 8" descr="http://www.vintagevectors.com/images/wheat-stalk-vector-art.gif"/>
            <p:cNvPicPr>
              <a:picLocks noChangeAspect="1" noChangeArrowheads="1"/>
            </p:cNvPicPr>
            <p:nvPr/>
          </p:nvPicPr>
          <p:blipFill>
            <a:blip r:embed="rId2" cstate="screen"/>
            <a:srcRect l="13527" r="28972" b="52000"/>
            <a:stretch>
              <a:fillRect/>
            </a:stretch>
          </p:blipFill>
          <p:spPr bwMode="auto">
            <a:xfrm>
              <a:off x="5357818" y="1285860"/>
              <a:ext cx="814838" cy="680208"/>
            </a:xfrm>
            <a:prstGeom prst="rect">
              <a:avLst/>
            </a:prstGeom>
            <a:noFill/>
          </p:spPr>
        </p:pic>
      </p:grpSp>
      <p:pic>
        <p:nvPicPr>
          <p:cNvPr id="40" name="Picture 2"/>
          <p:cNvPicPr>
            <a:picLocks noGrp="1" noChangeAspect="1" noChangeArrowheads="1"/>
          </p:cNvPicPr>
          <p:nvPr>
            <p:ph idx="1"/>
          </p:nvPr>
        </p:nvPicPr>
        <p:blipFill>
          <a:blip r:embed="rId3" cstate="screen">
            <a:clrChange>
              <a:clrFrom>
                <a:srgbClr val="FFFFFF"/>
              </a:clrFrom>
              <a:clrTo>
                <a:srgbClr val="FFFFFF">
                  <a:alpha val="0"/>
                </a:srgbClr>
              </a:clrTo>
            </a:clrChange>
          </a:blip>
          <a:srcRect/>
          <a:stretch>
            <a:fillRect/>
          </a:stretch>
        </p:blipFill>
        <p:spPr bwMode="auto">
          <a:xfrm>
            <a:off x="0" y="0"/>
            <a:ext cx="4741308" cy="6143644"/>
          </a:xfrm>
          <a:prstGeom prst="rect">
            <a:avLst/>
          </a:prstGeom>
          <a:noFill/>
          <a:ln w="9525">
            <a:noFill/>
            <a:miter lim="800000"/>
            <a:headEnd/>
            <a:tailEnd/>
          </a:ln>
          <a:effectLst/>
        </p:spPr>
      </p:pic>
      <p:pic>
        <p:nvPicPr>
          <p:cNvPr id="37892" name="Picture 4"/>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0" y="5057775"/>
            <a:ext cx="1685925" cy="1800225"/>
          </a:xfrm>
          <a:prstGeom prst="rect">
            <a:avLst/>
          </a:prstGeom>
          <a:noFill/>
          <a:ln w="9525">
            <a:noFill/>
            <a:miter lim="800000"/>
            <a:headEnd/>
            <a:tailEnd/>
          </a:ln>
          <a:effectLst/>
        </p:spPr>
      </p:pic>
      <p:pic>
        <p:nvPicPr>
          <p:cNvPr id="37893"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2571736" y="5010150"/>
            <a:ext cx="1524000" cy="1847850"/>
          </a:xfrm>
          <a:prstGeom prst="rect">
            <a:avLst/>
          </a:prstGeom>
          <a:noFill/>
          <a:ln w="9525">
            <a:noFill/>
            <a:miter lim="800000"/>
            <a:headEnd/>
            <a:tailEnd/>
          </a:ln>
          <a:effectLst/>
        </p:spPr>
      </p:pic>
      <p:sp>
        <p:nvSpPr>
          <p:cNvPr id="21" name="TextBox 20"/>
          <p:cNvSpPr txBox="1"/>
          <p:nvPr/>
        </p:nvSpPr>
        <p:spPr>
          <a:xfrm>
            <a:off x="2643174" y="6350193"/>
            <a:ext cx="6500826" cy="507831"/>
          </a:xfrm>
          <a:prstGeom prst="rect">
            <a:avLst/>
          </a:prstGeom>
          <a:noFill/>
        </p:spPr>
        <p:txBody>
          <a:bodyPr wrap="square" rtlCol="0">
            <a:spAutoFit/>
          </a:bodyPr>
          <a:lstStyle/>
          <a:p>
            <a:pPr algn="r"/>
            <a:r>
              <a:rPr lang="en-US" sz="900" dirty="0" smtClean="0"/>
              <a:t>Source: </a:t>
            </a:r>
            <a:r>
              <a:rPr lang="en-US" sz="900" baseline="30000" dirty="0" smtClean="0"/>
              <a:t>1</a:t>
            </a:r>
            <a:r>
              <a:rPr lang="en-US" sz="900" dirty="0" smtClean="0"/>
              <a:t> Murthy R, Rao R, Inamdar A,(2001) Integrated coastal management of Mumbai Metropolitan Region, CSRE, IIT-B, </a:t>
            </a:r>
          </a:p>
          <a:p>
            <a:pPr algn="r"/>
            <a:r>
              <a:rPr lang="en-US" sz="900" baseline="30000" dirty="0" smtClean="0"/>
              <a:t>2</a:t>
            </a:r>
            <a:r>
              <a:rPr lang="en-US" sz="900" dirty="0" smtClean="0"/>
              <a:t> INCCA (2010), Climate Change and India: A 4×4 report assessment, Ministry of Environment and Forests</a:t>
            </a:r>
          </a:p>
          <a:p>
            <a:pPr algn="r"/>
            <a:r>
              <a:rPr lang="en-US" sz="900" baseline="30000" dirty="0" smtClean="0"/>
              <a:t>3</a:t>
            </a:r>
            <a:r>
              <a:rPr lang="en-US" sz="900" dirty="0" smtClean="0"/>
              <a:t> World Bank(2009), Climate change Impacts in drought and flood affected areas</a:t>
            </a:r>
          </a:p>
        </p:txBody>
      </p:sp>
      <p:sp>
        <p:nvSpPr>
          <p:cNvPr id="23" name="TextBox 22"/>
          <p:cNvSpPr txBox="1"/>
          <p:nvPr/>
        </p:nvSpPr>
        <p:spPr>
          <a:xfrm>
            <a:off x="2643174" y="6069781"/>
            <a:ext cx="6500826" cy="646331"/>
          </a:xfrm>
          <a:prstGeom prst="rect">
            <a:avLst/>
          </a:prstGeom>
          <a:noFill/>
        </p:spPr>
        <p:txBody>
          <a:bodyPr wrap="square" rtlCol="0">
            <a:spAutoFit/>
          </a:bodyPr>
          <a:lstStyle/>
          <a:p>
            <a:pPr algn="r"/>
            <a:r>
              <a:rPr lang="en-US" sz="900" dirty="0" smtClean="0"/>
              <a:t>Source: </a:t>
            </a:r>
            <a:r>
              <a:rPr lang="en-US" sz="900" baseline="30000" dirty="0" smtClean="0"/>
              <a:t>1</a:t>
            </a:r>
            <a:r>
              <a:rPr lang="en-US" sz="900" dirty="0" smtClean="0"/>
              <a:t> INCCA (2010), Climate Change and India: A 4×4 report assessment, Ministry of Environment and Forests</a:t>
            </a:r>
          </a:p>
          <a:p>
            <a:pPr algn="r"/>
            <a:r>
              <a:rPr lang="en-US" sz="900" baseline="30000" dirty="0" smtClean="0"/>
              <a:t>2</a:t>
            </a:r>
            <a:r>
              <a:rPr lang="en-US" sz="900" dirty="0" smtClean="0"/>
              <a:t> Salagrama V, (2012)Climate Change and Fisheries: Perspectives from Small-scale  Fishing Communities in India  on Measures to Protect Life and  Livelihood, ICSF</a:t>
            </a:r>
          </a:p>
          <a:p>
            <a:pPr algn="r"/>
            <a:r>
              <a:rPr lang="en-US" sz="900" baseline="30000" dirty="0" smtClean="0"/>
              <a:t>3</a:t>
            </a:r>
            <a:r>
              <a:rPr lang="en-US" sz="900" dirty="0" smtClean="0"/>
              <a:t>Pagdhare P, Bhakay J. (2012), Financial understanding of fishermen in Mumbai and Palghar area, Zenith Journal, vol.2, issue 3 </a:t>
            </a:r>
          </a:p>
        </p:txBody>
      </p:sp>
      <p:grpSp>
        <p:nvGrpSpPr>
          <p:cNvPr id="28" name="Group 27"/>
          <p:cNvGrpSpPr/>
          <p:nvPr/>
        </p:nvGrpSpPr>
        <p:grpSpPr>
          <a:xfrm>
            <a:off x="5429256" y="1214422"/>
            <a:ext cx="3357586" cy="4500594"/>
            <a:chOff x="5000628" y="1000108"/>
            <a:chExt cx="3357586" cy="4357718"/>
          </a:xfrm>
        </p:grpSpPr>
        <p:grpSp>
          <p:nvGrpSpPr>
            <p:cNvPr id="30" name="Group 11"/>
            <p:cNvGrpSpPr/>
            <p:nvPr/>
          </p:nvGrpSpPr>
          <p:grpSpPr>
            <a:xfrm>
              <a:off x="5000628" y="1000108"/>
              <a:ext cx="3357586" cy="4357718"/>
              <a:chOff x="5072066" y="990584"/>
              <a:chExt cx="3357586" cy="4357718"/>
            </a:xfrm>
          </p:grpSpPr>
          <p:sp>
            <p:nvSpPr>
              <p:cNvPr id="42" name="Rounded Rectangle 41"/>
              <p:cNvSpPr/>
              <p:nvPr/>
            </p:nvSpPr>
            <p:spPr>
              <a:xfrm>
                <a:off x="5072066" y="1847840"/>
                <a:ext cx="3357586" cy="35004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US" dirty="0" smtClean="0">
                  <a:solidFill>
                    <a:schemeClr val="tx1"/>
                  </a:solidFill>
                </a:endParaRPr>
              </a:p>
              <a:p>
                <a:pPr>
                  <a:buFont typeface="Arial" pitchFamily="34" charset="0"/>
                  <a:buChar char="•"/>
                </a:pPr>
                <a:endParaRPr lang="en-US" dirty="0" smtClean="0">
                  <a:solidFill>
                    <a:schemeClr val="tx1"/>
                  </a:solidFill>
                </a:endParaRPr>
              </a:p>
              <a:p>
                <a:pPr>
                  <a:buFont typeface="Arial" pitchFamily="34" charset="0"/>
                  <a:buChar char="•"/>
                </a:pPr>
                <a:endParaRPr lang="en-US" dirty="0" smtClean="0">
                  <a:solidFill>
                    <a:schemeClr val="tx1"/>
                  </a:solidFill>
                </a:endParaRPr>
              </a:p>
              <a:p>
                <a:pPr>
                  <a:buFont typeface="Arial" pitchFamily="34" charset="0"/>
                  <a:buChar char="•"/>
                </a:pPr>
                <a:endParaRPr lang="en-US" dirty="0" smtClean="0">
                  <a:solidFill>
                    <a:schemeClr val="tx1"/>
                  </a:solidFill>
                </a:endParaRPr>
              </a:p>
              <a:p>
                <a:pPr marL="109538" indent="-109538">
                  <a:buFont typeface="Arial" pitchFamily="34" charset="0"/>
                  <a:buChar char="•"/>
                </a:pPr>
                <a:endParaRPr lang="en-US" dirty="0" smtClean="0">
                  <a:solidFill>
                    <a:schemeClr val="tx1"/>
                  </a:solidFill>
                </a:endParaRPr>
              </a:p>
              <a:p>
                <a:pPr marL="109538" indent="-109538">
                  <a:buFont typeface="Arial" pitchFamily="34" charset="0"/>
                  <a:buChar char="•"/>
                </a:pPr>
                <a:r>
                  <a:rPr lang="en-US" dirty="0" smtClean="0">
                    <a:solidFill>
                      <a:schemeClr val="tx1"/>
                    </a:solidFill>
                  </a:rPr>
                  <a:t>Sea level rise – decrease in cover of mangroves</a:t>
                </a:r>
              </a:p>
              <a:p>
                <a:pPr marL="109538" indent="-109538">
                  <a:buFont typeface="Arial" pitchFamily="34" charset="0"/>
                  <a:buChar char="•"/>
                </a:pPr>
                <a:r>
                  <a:rPr lang="en-US" dirty="0" smtClean="0">
                    <a:solidFill>
                      <a:schemeClr val="tx1"/>
                    </a:solidFill>
                  </a:rPr>
                  <a:t>Changes in temperature, humidity &amp; rainfall – impact flora, living conditions &amp; migratory pattern of fauna.</a:t>
                </a:r>
              </a:p>
              <a:p>
                <a:pPr marL="109538" indent="-109538">
                  <a:buFont typeface="Arial" pitchFamily="34" charset="0"/>
                  <a:buChar char="•"/>
                </a:pPr>
                <a:r>
                  <a:rPr lang="en-US" dirty="0" smtClean="0">
                    <a:solidFill>
                      <a:schemeClr val="tx1"/>
                    </a:solidFill>
                  </a:rPr>
                  <a:t>18% of Western Ghats to undergo changes till 2030</a:t>
                </a:r>
                <a:r>
                  <a:rPr lang="en-US" baseline="30000" dirty="0" smtClean="0">
                    <a:solidFill>
                      <a:schemeClr val="tx1"/>
                    </a:solidFill>
                  </a:rPr>
                  <a:t>1</a:t>
                </a:r>
              </a:p>
              <a:p>
                <a:pPr marL="109538" indent="-109538">
                  <a:buFont typeface="Arial" pitchFamily="34" charset="0"/>
                  <a:buChar char="•"/>
                </a:pPr>
                <a:r>
                  <a:rPr lang="en-US" dirty="0" smtClean="0">
                    <a:solidFill>
                      <a:schemeClr val="tx1"/>
                    </a:solidFill>
                  </a:rPr>
                  <a:t>Change will increase in net primary productivity and loss of biodiversity </a:t>
                </a:r>
              </a:p>
              <a:p>
                <a:endParaRPr lang="en-US" dirty="0" smtClean="0">
                  <a:solidFill>
                    <a:schemeClr val="tx1"/>
                  </a:solidFill>
                </a:endParaRPr>
              </a:p>
              <a:p>
                <a:pPr>
                  <a:buFont typeface="Arial" pitchFamily="34" charset="0"/>
                  <a:buChar char="•"/>
                </a:pPr>
                <a:endParaRPr lang="en-US" dirty="0" smtClean="0">
                  <a:solidFill>
                    <a:schemeClr val="tx1"/>
                  </a:solidFill>
                </a:endParaRPr>
              </a:p>
              <a:p>
                <a:pPr>
                  <a:buFont typeface="Arial" pitchFamily="34" charset="0"/>
                  <a:buChar char="•"/>
                </a:pPr>
                <a:endParaRPr lang="en-US" dirty="0" smtClean="0">
                  <a:solidFill>
                    <a:schemeClr val="tx1"/>
                  </a:solidFill>
                </a:endParaRPr>
              </a:p>
              <a:p>
                <a:pPr>
                  <a:buFont typeface="Arial" pitchFamily="34" charset="0"/>
                  <a:buChar char="•"/>
                </a:pPr>
                <a:endParaRPr lang="en-US" dirty="0">
                  <a:solidFill>
                    <a:schemeClr val="tx1"/>
                  </a:solidFill>
                </a:endParaRPr>
              </a:p>
            </p:txBody>
          </p:sp>
          <p:grpSp>
            <p:nvGrpSpPr>
              <p:cNvPr id="43" name="Group 22"/>
              <p:cNvGrpSpPr/>
              <p:nvPr/>
            </p:nvGrpSpPr>
            <p:grpSpPr>
              <a:xfrm>
                <a:off x="5129229" y="990584"/>
                <a:ext cx="3086113" cy="1081094"/>
                <a:chOff x="5729286" y="990584"/>
                <a:chExt cx="2214578" cy="762000"/>
              </a:xfrm>
            </p:grpSpPr>
            <p:sp>
              <p:nvSpPr>
                <p:cNvPr id="44" name="Oval 43"/>
                <p:cNvSpPr/>
                <p:nvPr/>
              </p:nvSpPr>
              <p:spPr>
                <a:xfrm>
                  <a:off x="5729286" y="990584"/>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6572264" y="1142984"/>
                  <a:ext cx="1371600" cy="533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Impacts on forests &amp; wildlife</a:t>
                  </a:r>
                  <a:endParaRPr lang="en-US" dirty="0">
                    <a:solidFill>
                      <a:sysClr val="windowText" lastClr="000000"/>
                    </a:solidFill>
                  </a:endParaRPr>
                </a:p>
              </p:txBody>
            </p:sp>
          </p:grpSp>
        </p:grpSp>
        <p:pic>
          <p:nvPicPr>
            <p:cNvPr id="41" name="Picture 2" descr="http://www.clipart.dk.co.uk/DKImages/nature/image_nature020.jpg"/>
            <p:cNvPicPr>
              <a:picLocks noChangeAspect="1" noChangeArrowheads="1"/>
            </p:cNvPicPr>
            <p:nvPr/>
          </p:nvPicPr>
          <p:blipFill>
            <a:blip r:embed="rId6" cstate="screen">
              <a:clrChange>
                <a:clrFrom>
                  <a:srgbClr val="FFFFFF"/>
                </a:clrFrom>
                <a:clrTo>
                  <a:srgbClr val="FFFFFF">
                    <a:alpha val="0"/>
                  </a:srgbClr>
                </a:clrTo>
              </a:clrChange>
              <a:biLevel thresh="50000"/>
            </a:blip>
            <a:srcRect/>
            <a:stretch>
              <a:fillRect/>
            </a:stretch>
          </p:blipFill>
          <p:spPr bwMode="auto">
            <a:xfrm>
              <a:off x="5000628" y="1071546"/>
              <a:ext cx="1276360" cy="819731"/>
            </a:xfrm>
            <a:prstGeom prst="rect">
              <a:avLst/>
            </a:prstGeom>
            <a:noFill/>
          </p:spPr>
        </p:pic>
      </p:grpSp>
      <p:grpSp>
        <p:nvGrpSpPr>
          <p:cNvPr id="46" name="Group 45"/>
          <p:cNvGrpSpPr/>
          <p:nvPr/>
        </p:nvGrpSpPr>
        <p:grpSpPr>
          <a:xfrm>
            <a:off x="5429256" y="1214422"/>
            <a:ext cx="3357586" cy="3795738"/>
            <a:chOff x="5072066" y="1500174"/>
            <a:chExt cx="3357586" cy="3795738"/>
          </a:xfrm>
        </p:grpSpPr>
        <p:grpSp>
          <p:nvGrpSpPr>
            <p:cNvPr id="47" name="Group 9"/>
            <p:cNvGrpSpPr/>
            <p:nvPr/>
          </p:nvGrpSpPr>
          <p:grpSpPr>
            <a:xfrm>
              <a:off x="5072066" y="1500174"/>
              <a:ext cx="3357586" cy="3795738"/>
              <a:chOff x="5072066" y="990584"/>
              <a:chExt cx="3357586" cy="3795738"/>
            </a:xfrm>
          </p:grpSpPr>
          <p:sp>
            <p:nvSpPr>
              <p:cNvPr id="49" name="Rounded Rectangle 48"/>
              <p:cNvSpPr/>
              <p:nvPr/>
            </p:nvSpPr>
            <p:spPr>
              <a:xfrm>
                <a:off x="5072066" y="1847840"/>
                <a:ext cx="3357586" cy="293848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endParaRPr lang="en-US" dirty="0" smtClean="0">
                  <a:solidFill>
                    <a:schemeClr val="tx1"/>
                  </a:solidFill>
                </a:endParaRPr>
              </a:p>
              <a:p>
                <a:pPr algn="just">
                  <a:buFont typeface="Arial" pitchFamily="34" charset="0"/>
                  <a:buChar char="•"/>
                </a:pPr>
                <a:endParaRPr lang="en-US" dirty="0" smtClean="0">
                  <a:solidFill>
                    <a:schemeClr val="tx1"/>
                  </a:solidFill>
                </a:endParaRPr>
              </a:p>
              <a:p>
                <a:pPr algn="just">
                  <a:buFont typeface="Arial" pitchFamily="34" charset="0"/>
                  <a:buChar char="•"/>
                </a:pPr>
                <a:endParaRPr lang="en-US" dirty="0" smtClean="0">
                  <a:solidFill>
                    <a:schemeClr val="tx1"/>
                  </a:solidFill>
                </a:endParaRPr>
              </a:p>
              <a:p>
                <a:pPr algn="just">
                  <a:buFont typeface="Arial" pitchFamily="34" charset="0"/>
                  <a:buChar char="•"/>
                </a:pPr>
                <a:endParaRPr lang="en-US" dirty="0" smtClean="0">
                  <a:solidFill>
                    <a:schemeClr val="tx1"/>
                  </a:solidFill>
                </a:endParaRPr>
              </a:p>
              <a:p>
                <a:pPr algn="just">
                  <a:buFont typeface="Arial" pitchFamily="34" charset="0"/>
                  <a:buChar char="•"/>
                </a:pPr>
                <a:r>
                  <a:rPr lang="en-US" dirty="0" smtClean="0">
                    <a:solidFill>
                      <a:schemeClr val="tx1"/>
                    </a:solidFill>
                  </a:rPr>
                  <a:t>50,000 livelihoods -Fishing.</a:t>
                </a:r>
                <a:r>
                  <a:rPr lang="en-US" baseline="30000" dirty="0" smtClean="0">
                    <a:solidFill>
                      <a:schemeClr val="tx1"/>
                    </a:solidFill>
                  </a:rPr>
                  <a:t>3</a:t>
                </a:r>
              </a:p>
              <a:p>
                <a:pPr algn="just"/>
                <a:endParaRPr lang="en-US" baseline="30000" dirty="0" smtClean="0">
                  <a:solidFill>
                    <a:schemeClr val="tx1"/>
                  </a:solidFill>
                </a:endParaRPr>
              </a:p>
              <a:p>
                <a:pPr>
                  <a:buFont typeface="Arial" pitchFamily="34" charset="0"/>
                  <a:buChar char="•"/>
                </a:pPr>
                <a:r>
                  <a:rPr lang="en-US" dirty="0" smtClean="0">
                    <a:solidFill>
                      <a:schemeClr val="tx1"/>
                    </a:solidFill>
                  </a:rPr>
                  <a:t>Fish distribution &amp; migration pattern will change due to rise in temperature</a:t>
                </a:r>
                <a:r>
                  <a:rPr lang="en-US" baseline="30000" dirty="0" smtClean="0">
                    <a:solidFill>
                      <a:schemeClr val="tx1"/>
                    </a:solidFill>
                  </a:rPr>
                  <a:t>1</a:t>
                </a:r>
              </a:p>
              <a:p>
                <a:endParaRPr lang="en-US" baseline="30000" dirty="0" smtClean="0">
                  <a:solidFill>
                    <a:schemeClr val="tx1"/>
                  </a:solidFill>
                </a:endParaRPr>
              </a:p>
              <a:p>
                <a:pPr algn="just">
                  <a:buFont typeface="Arial" pitchFamily="34" charset="0"/>
                  <a:buChar char="•"/>
                </a:pPr>
                <a:r>
                  <a:rPr lang="en-US" dirty="0" smtClean="0">
                    <a:solidFill>
                      <a:schemeClr val="tx1"/>
                    </a:solidFill>
                  </a:rPr>
                  <a:t>Decline in the number of Red snappers (Tambi), Eels, Sting rays, Mudskippers.</a:t>
                </a:r>
                <a:r>
                  <a:rPr lang="en-US" baseline="30000" dirty="0" smtClean="0">
                    <a:solidFill>
                      <a:schemeClr val="tx1"/>
                    </a:solidFill>
                  </a:rPr>
                  <a:t>2</a:t>
                </a:r>
                <a:endParaRPr lang="en-US" dirty="0" smtClean="0">
                  <a:solidFill>
                    <a:schemeClr val="tx1"/>
                  </a:solidFill>
                </a:endParaRPr>
              </a:p>
              <a:p>
                <a:pPr algn="just">
                  <a:buFont typeface="Arial" pitchFamily="34" charset="0"/>
                  <a:buChar char="•"/>
                </a:pPr>
                <a:endParaRPr lang="en-US" dirty="0" smtClean="0">
                  <a:solidFill>
                    <a:schemeClr val="tx1"/>
                  </a:solidFill>
                </a:endParaRPr>
              </a:p>
              <a:p>
                <a:pPr algn="just">
                  <a:buFont typeface="Arial" pitchFamily="34" charset="0"/>
                  <a:buChar char="•"/>
                </a:pPr>
                <a:endParaRPr lang="en-US" dirty="0" smtClean="0">
                  <a:solidFill>
                    <a:schemeClr val="tx1"/>
                  </a:solidFill>
                </a:endParaRPr>
              </a:p>
              <a:p>
                <a:pPr algn="just"/>
                <a:endParaRPr lang="en-US" dirty="0">
                  <a:solidFill>
                    <a:schemeClr val="tx1"/>
                  </a:solidFill>
                </a:endParaRPr>
              </a:p>
            </p:txBody>
          </p:sp>
          <p:grpSp>
            <p:nvGrpSpPr>
              <p:cNvPr id="50" name="Group 22"/>
              <p:cNvGrpSpPr/>
              <p:nvPr/>
            </p:nvGrpSpPr>
            <p:grpSpPr>
              <a:xfrm>
                <a:off x="5129228" y="990584"/>
                <a:ext cx="3086114" cy="1081094"/>
                <a:chOff x="5729286" y="990584"/>
                <a:chExt cx="2214579" cy="762000"/>
              </a:xfrm>
            </p:grpSpPr>
            <p:sp>
              <p:nvSpPr>
                <p:cNvPr id="51" name="Oval 50"/>
                <p:cNvSpPr/>
                <p:nvPr/>
              </p:nvSpPr>
              <p:spPr>
                <a:xfrm>
                  <a:off x="5729286" y="990584"/>
                  <a:ext cx="838200" cy="76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a:off x="6572265" y="1142984"/>
                  <a:ext cx="1371600" cy="533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Impacts on fisheries</a:t>
                  </a:r>
                  <a:endParaRPr lang="en-US" dirty="0">
                    <a:solidFill>
                      <a:sysClr val="windowText" lastClr="000000"/>
                    </a:solidFill>
                  </a:endParaRPr>
                </a:p>
              </p:txBody>
            </p:sp>
          </p:grpSp>
        </p:grpSp>
        <p:pic>
          <p:nvPicPr>
            <p:cNvPr id="48" name="Picture 12" descr="large image"/>
            <p:cNvPicPr>
              <a:picLocks noChangeAspect="1" noChangeArrowheads="1"/>
            </p:cNvPicPr>
            <p:nvPr/>
          </p:nvPicPr>
          <p:blipFill>
            <a:blip r:embed="rId7" cstate="screen">
              <a:clrChange>
                <a:clrFrom>
                  <a:srgbClr val="FFFFFF"/>
                </a:clrFrom>
                <a:clrTo>
                  <a:srgbClr val="FFFFFF">
                    <a:alpha val="0"/>
                  </a:srgbClr>
                </a:clrTo>
              </a:clrChange>
              <a:biLevel thresh="50000"/>
            </a:blip>
            <a:srcRect/>
            <a:stretch>
              <a:fillRect/>
            </a:stretch>
          </p:blipFill>
          <p:spPr bwMode="auto">
            <a:xfrm>
              <a:off x="5357818" y="1785926"/>
              <a:ext cx="762000" cy="499533"/>
            </a:xfrm>
            <a:prstGeom prst="rect">
              <a:avLst/>
            </a:prstGeom>
            <a:noFill/>
          </p:spPr>
        </p:pic>
      </p:grpSp>
      <p:pic>
        <p:nvPicPr>
          <p:cNvPr id="38" name="Picture 3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Initiatives by Indian Government</a:t>
            </a:r>
            <a:endParaRPr lang="en-US" dirty="0"/>
          </a:p>
        </p:txBody>
      </p:sp>
      <p:sp>
        <p:nvSpPr>
          <p:cNvPr id="5" name="Rounded Rectangle 4"/>
          <p:cNvSpPr/>
          <p:nvPr/>
        </p:nvSpPr>
        <p:spPr>
          <a:xfrm>
            <a:off x="357158" y="1071546"/>
            <a:ext cx="2736304" cy="107157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Key Initiatives</a:t>
            </a:r>
            <a:endParaRPr lang="en-US" sz="2400" dirty="0">
              <a:solidFill>
                <a:schemeClr val="tx1"/>
              </a:solidFill>
            </a:endParaRPr>
          </a:p>
        </p:txBody>
      </p:sp>
      <p:sp>
        <p:nvSpPr>
          <p:cNvPr id="6" name="Rounded Rectangle 5"/>
          <p:cNvSpPr/>
          <p:nvPr/>
        </p:nvSpPr>
        <p:spPr>
          <a:xfrm>
            <a:off x="3165470" y="1071546"/>
            <a:ext cx="5544616" cy="1071570"/>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n-IN" sz="1600" dirty="0" smtClean="0">
                <a:solidFill>
                  <a:schemeClr val="tx1"/>
                </a:solidFill>
              </a:rPr>
              <a:t>National Action Plan on Climate Change</a:t>
            </a:r>
            <a:endParaRPr lang="en-US" sz="1600" dirty="0" smtClean="0">
              <a:solidFill>
                <a:schemeClr val="tx1"/>
              </a:solidFill>
            </a:endParaRPr>
          </a:p>
          <a:p>
            <a:pPr lvl="0">
              <a:buFont typeface="Arial" pitchFamily="34" charset="0"/>
              <a:buChar char="•"/>
            </a:pPr>
            <a:r>
              <a:rPr lang="en-IN" sz="1600" dirty="0" smtClean="0">
                <a:solidFill>
                  <a:schemeClr val="tx1"/>
                </a:solidFill>
              </a:rPr>
              <a:t>Establishment of Prime Ministers Council for Climate Change</a:t>
            </a:r>
            <a:endParaRPr lang="en-US" sz="1600" dirty="0" smtClean="0">
              <a:solidFill>
                <a:schemeClr val="tx1"/>
              </a:solidFill>
            </a:endParaRPr>
          </a:p>
          <a:p>
            <a:pPr lvl="0">
              <a:buFont typeface="Arial" pitchFamily="34" charset="0"/>
              <a:buChar char="•"/>
            </a:pPr>
            <a:r>
              <a:rPr lang="en-IN" sz="1600" dirty="0" smtClean="0">
                <a:solidFill>
                  <a:schemeClr val="tx1"/>
                </a:solidFill>
              </a:rPr>
              <a:t>Guidelines for Preparation of State Climate Action Plan</a:t>
            </a:r>
            <a:endParaRPr lang="en-US" sz="1600" dirty="0">
              <a:solidFill>
                <a:schemeClr val="tx1"/>
              </a:solidFill>
            </a:endParaRPr>
          </a:p>
        </p:txBody>
      </p:sp>
      <p:sp>
        <p:nvSpPr>
          <p:cNvPr id="7" name="Rounded Rectangle 6"/>
          <p:cNvSpPr/>
          <p:nvPr/>
        </p:nvSpPr>
        <p:spPr>
          <a:xfrm>
            <a:off x="357158" y="2214554"/>
            <a:ext cx="2736304" cy="192882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Forests</a:t>
            </a:r>
            <a:endParaRPr lang="en-US" sz="2400" dirty="0">
              <a:solidFill>
                <a:schemeClr val="tx1"/>
              </a:solidFill>
            </a:endParaRPr>
          </a:p>
        </p:txBody>
      </p:sp>
      <p:sp>
        <p:nvSpPr>
          <p:cNvPr id="8" name="Rounded Rectangle 7"/>
          <p:cNvSpPr/>
          <p:nvPr/>
        </p:nvSpPr>
        <p:spPr>
          <a:xfrm>
            <a:off x="3165470" y="2214554"/>
            <a:ext cx="5544616" cy="192882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n-IN" sz="1600" dirty="0" smtClean="0">
                <a:solidFill>
                  <a:schemeClr val="tx1"/>
                </a:solidFill>
              </a:rPr>
              <a:t>Programme for Conservation, Regeneration &amp; Mgmt of Existing Forests &amp; Wildlife.</a:t>
            </a:r>
            <a:endParaRPr lang="en-US" sz="1600" dirty="0" smtClean="0">
              <a:solidFill>
                <a:schemeClr val="tx1"/>
              </a:solidFill>
            </a:endParaRPr>
          </a:p>
          <a:p>
            <a:pPr lvl="0">
              <a:buFont typeface="Arial" pitchFamily="34" charset="0"/>
              <a:buChar char="•"/>
            </a:pPr>
            <a:r>
              <a:rPr lang="en-IN" sz="1600" dirty="0" smtClean="0">
                <a:solidFill>
                  <a:schemeClr val="tx1"/>
                </a:solidFill>
              </a:rPr>
              <a:t>Capacity Building of Frontline Forest Staff</a:t>
            </a:r>
            <a:endParaRPr lang="en-US" sz="1600" dirty="0" smtClean="0">
              <a:solidFill>
                <a:schemeClr val="tx1"/>
              </a:solidFill>
            </a:endParaRPr>
          </a:p>
          <a:p>
            <a:pPr lvl="0">
              <a:buFont typeface="Arial" pitchFamily="34" charset="0"/>
              <a:buChar char="•"/>
            </a:pPr>
            <a:r>
              <a:rPr lang="en-IN" sz="1600" dirty="0" smtClean="0">
                <a:solidFill>
                  <a:schemeClr val="tx1"/>
                </a:solidFill>
              </a:rPr>
              <a:t>Improving forest infrastructure- Rs. 8,300 Cr</a:t>
            </a:r>
            <a:endParaRPr lang="en-US" sz="1600" dirty="0" smtClean="0">
              <a:solidFill>
                <a:schemeClr val="tx1"/>
              </a:solidFill>
            </a:endParaRPr>
          </a:p>
          <a:p>
            <a:pPr lvl="0">
              <a:buFont typeface="Arial" pitchFamily="34" charset="0"/>
              <a:buChar char="•"/>
            </a:pPr>
            <a:r>
              <a:rPr lang="en-IN" sz="1600" dirty="0" smtClean="0">
                <a:solidFill>
                  <a:schemeClr val="tx1"/>
                </a:solidFill>
              </a:rPr>
              <a:t>Afforestation: Increase Forest Cover - 0.8 million hectares/year-Neutralizing 11% annual GHG emissions. </a:t>
            </a:r>
            <a:endParaRPr lang="en-US" sz="1600" dirty="0" smtClean="0">
              <a:solidFill>
                <a:schemeClr val="tx1"/>
              </a:solidFill>
            </a:endParaRPr>
          </a:p>
          <a:p>
            <a:pPr lvl="0">
              <a:buFont typeface="Arial" pitchFamily="34" charset="0"/>
              <a:buChar char="•"/>
            </a:pPr>
            <a:r>
              <a:rPr lang="en-IN" sz="1600" dirty="0" smtClean="0">
                <a:solidFill>
                  <a:schemeClr val="tx1"/>
                </a:solidFill>
              </a:rPr>
              <a:t>Inclusion of Forestry activities under NREGA</a:t>
            </a:r>
            <a:endParaRPr lang="en-US" sz="1600" dirty="0">
              <a:solidFill>
                <a:schemeClr val="tx1"/>
              </a:solidFill>
            </a:endParaRPr>
          </a:p>
        </p:txBody>
      </p:sp>
      <p:sp>
        <p:nvSpPr>
          <p:cNvPr id="9" name="Rounded Rectangle 8"/>
          <p:cNvSpPr/>
          <p:nvPr/>
        </p:nvSpPr>
        <p:spPr>
          <a:xfrm>
            <a:off x="357158" y="4214818"/>
            <a:ext cx="2736304" cy="214314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Energy efficiency</a:t>
            </a:r>
            <a:endParaRPr lang="en-US" sz="2400" dirty="0">
              <a:solidFill>
                <a:schemeClr val="tx1"/>
              </a:solidFill>
            </a:endParaRPr>
          </a:p>
        </p:txBody>
      </p:sp>
      <p:sp>
        <p:nvSpPr>
          <p:cNvPr id="10" name="Rounded Rectangle 9"/>
          <p:cNvSpPr/>
          <p:nvPr/>
        </p:nvSpPr>
        <p:spPr>
          <a:xfrm>
            <a:off x="3165470" y="4214818"/>
            <a:ext cx="5544616" cy="214314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n-IN" sz="1600" dirty="0" smtClean="0">
                <a:solidFill>
                  <a:schemeClr val="tx1"/>
                </a:solidFill>
              </a:rPr>
              <a:t>Reducing energy intensity–From 0.30 (1980) to 0.16 kgoe per $ GDP in PPP terms </a:t>
            </a:r>
            <a:endParaRPr lang="en-US" sz="1600" dirty="0" smtClean="0">
              <a:solidFill>
                <a:schemeClr val="tx1"/>
              </a:solidFill>
            </a:endParaRPr>
          </a:p>
          <a:p>
            <a:pPr lvl="0">
              <a:buFont typeface="Arial" pitchFamily="34" charset="0"/>
              <a:buChar char="•"/>
            </a:pPr>
            <a:r>
              <a:rPr lang="en-IN" sz="1600" dirty="0" smtClean="0">
                <a:solidFill>
                  <a:schemeClr val="tx1"/>
                </a:solidFill>
              </a:rPr>
              <a:t>Fuel Efficiency Norms </a:t>
            </a:r>
            <a:endParaRPr lang="en-US" sz="1600" dirty="0" smtClean="0">
              <a:solidFill>
                <a:schemeClr val="tx1"/>
              </a:solidFill>
            </a:endParaRPr>
          </a:p>
          <a:p>
            <a:pPr lvl="0">
              <a:buFont typeface="Arial" pitchFamily="34" charset="0"/>
              <a:buChar char="•"/>
            </a:pPr>
            <a:r>
              <a:rPr lang="en-IN" sz="1600" dirty="0" smtClean="0">
                <a:solidFill>
                  <a:schemeClr val="tx1"/>
                </a:solidFill>
              </a:rPr>
              <a:t>Energy Conservation Building Code (ECBC)</a:t>
            </a:r>
            <a:endParaRPr lang="en-US" sz="1600" dirty="0" smtClean="0">
              <a:solidFill>
                <a:schemeClr val="tx1"/>
              </a:solidFill>
            </a:endParaRPr>
          </a:p>
          <a:p>
            <a:pPr lvl="0">
              <a:buFont typeface="Arial" pitchFamily="34" charset="0"/>
              <a:buChar char="•"/>
            </a:pPr>
            <a:r>
              <a:rPr lang="en-IN" sz="1600" dirty="0" smtClean="0">
                <a:solidFill>
                  <a:schemeClr val="tx1"/>
                </a:solidFill>
              </a:rPr>
              <a:t>Energy Efficiency Standards for Appliances</a:t>
            </a:r>
            <a:endParaRPr lang="en-US" sz="1600" dirty="0" smtClean="0">
              <a:solidFill>
                <a:schemeClr val="tx1"/>
              </a:solidFill>
            </a:endParaRPr>
          </a:p>
          <a:p>
            <a:pPr lvl="0">
              <a:buFont typeface="Arial" pitchFamily="34" charset="0"/>
              <a:buChar char="•"/>
            </a:pPr>
            <a:r>
              <a:rPr lang="en-IN" sz="1600" dirty="0" smtClean="0">
                <a:solidFill>
                  <a:schemeClr val="tx1"/>
                </a:solidFill>
              </a:rPr>
              <a:t>National Solar Mission setting ambitious solar energy generation targets for the medium-term. </a:t>
            </a:r>
            <a:endParaRPr lang="en-US" sz="1600" dirty="0" smtClean="0">
              <a:solidFill>
                <a:schemeClr val="tx1"/>
              </a:solidFill>
            </a:endParaRPr>
          </a:p>
          <a:p>
            <a:pPr lvl="0">
              <a:buFont typeface="Arial" pitchFamily="34" charset="0"/>
              <a:buChar char="•"/>
            </a:pPr>
            <a:r>
              <a:rPr lang="en-IN" sz="1600" dirty="0" smtClean="0">
                <a:solidFill>
                  <a:schemeClr val="tx1"/>
                </a:solidFill>
              </a:rPr>
              <a:t>Active participation in Clean Development Mechanism (CDM)</a:t>
            </a:r>
            <a:r>
              <a:rPr lang="en-IN" sz="1600" dirty="0" smtClean="0"/>
              <a:t>)</a:t>
            </a:r>
            <a:endParaRPr lang="en-US" sz="1600" dirty="0"/>
          </a:p>
        </p:txBody>
      </p:sp>
      <p:sp>
        <p:nvSpPr>
          <p:cNvPr id="11" name="TextBox 10"/>
          <p:cNvSpPr txBox="1"/>
          <p:nvPr/>
        </p:nvSpPr>
        <p:spPr>
          <a:xfrm>
            <a:off x="214282" y="6560130"/>
            <a:ext cx="8929718" cy="369332"/>
          </a:xfrm>
          <a:prstGeom prst="rect">
            <a:avLst/>
          </a:prstGeom>
          <a:noFill/>
        </p:spPr>
        <p:txBody>
          <a:bodyPr wrap="square" rtlCol="0">
            <a:spAutoFit/>
          </a:bodyPr>
          <a:lstStyle/>
          <a:p>
            <a:pPr algn="r"/>
            <a:r>
              <a:rPr lang="en-US" sz="900" dirty="0" smtClean="0"/>
              <a:t>Source: India: taking on climate change ,Twenty Recent Initiatives Related to Climate Change, 1st Sept, 2009, MoEF</a:t>
            </a:r>
          </a:p>
          <a:p>
            <a:endParaRPr lang="en-US" sz="900" dirty="0"/>
          </a:p>
        </p:txBody>
      </p:sp>
      <p:pic>
        <p:nvPicPr>
          <p:cNvPr id="12" name="Picture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Initiatives by Indian Government</a:t>
            </a:r>
            <a:endParaRPr lang="en-US" dirty="0"/>
          </a:p>
        </p:txBody>
      </p:sp>
      <p:sp>
        <p:nvSpPr>
          <p:cNvPr id="4" name="Rounded Rectangle 3"/>
          <p:cNvSpPr/>
          <p:nvPr/>
        </p:nvSpPr>
        <p:spPr>
          <a:xfrm>
            <a:off x="357158" y="928670"/>
            <a:ext cx="2736304" cy="192882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Research programs</a:t>
            </a:r>
            <a:endParaRPr lang="en-US" dirty="0">
              <a:solidFill>
                <a:schemeClr val="tx1"/>
              </a:solidFill>
            </a:endParaRPr>
          </a:p>
        </p:txBody>
      </p:sp>
      <p:sp>
        <p:nvSpPr>
          <p:cNvPr id="5" name="Rounded Rectangle 4"/>
          <p:cNvSpPr/>
          <p:nvPr/>
        </p:nvSpPr>
        <p:spPr>
          <a:xfrm>
            <a:off x="3165470" y="928670"/>
            <a:ext cx="5544616" cy="192882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n-IN" sz="1600" dirty="0" smtClean="0">
                <a:solidFill>
                  <a:schemeClr val="tx1"/>
                </a:solidFill>
              </a:rPr>
              <a:t>Comprehensive scientific climate change programme Involving 120 Research Institutions &amp; 220 Scientists</a:t>
            </a:r>
            <a:endParaRPr lang="en-US" sz="1600" dirty="0" smtClean="0">
              <a:solidFill>
                <a:schemeClr val="tx1"/>
              </a:solidFill>
            </a:endParaRPr>
          </a:p>
          <a:p>
            <a:pPr lvl="0">
              <a:buFont typeface="Arial" pitchFamily="34" charset="0"/>
              <a:buChar char="•"/>
            </a:pPr>
            <a:r>
              <a:rPr lang="en-IN" sz="1600" dirty="0" smtClean="0">
                <a:solidFill>
                  <a:schemeClr val="tx1"/>
                </a:solidFill>
              </a:rPr>
              <a:t>Launching satellite to monitor GHG in atmosphere</a:t>
            </a:r>
            <a:endParaRPr lang="en-US" sz="1600" dirty="0" smtClean="0">
              <a:solidFill>
                <a:schemeClr val="tx1"/>
              </a:solidFill>
            </a:endParaRPr>
          </a:p>
          <a:p>
            <a:pPr lvl="0">
              <a:buFont typeface="Arial" pitchFamily="34" charset="0"/>
              <a:buChar char="•"/>
            </a:pPr>
            <a:r>
              <a:rPr lang="en-IN" sz="1600" dirty="0" smtClean="0">
                <a:solidFill>
                  <a:schemeClr val="tx1"/>
                </a:solidFill>
              </a:rPr>
              <a:t>Impact Assessment on Climate Change</a:t>
            </a:r>
            <a:endParaRPr lang="en-US" sz="1600" dirty="0" smtClean="0">
              <a:solidFill>
                <a:schemeClr val="tx1"/>
              </a:solidFill>
            </a:endParaRPr>
          </a:p>
          <a:p>
            <a:pPr lvl="0">
              <a:buFont typeface="Arial" pitchFamily="34" charset="0"/>
              <a:buChar char="•"/>
            </a:pPr>
            <a:r>
              <a:rPr lang="en-IN" sz="1600" dirty="0" smtClean="0">
                <a:solidFill>
                  <a:schemeClr val="tx1"/>
                </a:solidFill>
              </a:rPr>
              <a:t>Himalayan Glacier Monitoring Program</a:t>
            </a:r>
            <a:endParaRPr lang="en-US" sz="1600" dirty="0" smtClean="0">
              <a:solidFill>
                <a:schemeClr val="tx1"/>
              </a:solidFill>
            </a:endParaRPr>
          </a:p>
          <a:p>
            <a:pPr lvl="0">
              <a:buFont typeface="Arial" pitchFamily="34" charset="0"/>
              <a:buChar char="•"/>
            </a:pPr>
            <a:r>
              <a:rPr lang="en-IN" sz="1600" dirty="0" smtClean="0">
                <a:solidFill>
                  <a:schemeClr val="tx1"/>
                </a:solidFill>
              </a:rPr>
              <a:t>India’s Forests and Tree Cover</a:t>
            </a:r>
            <a:endParaRPr lang="en-US" sz="1600" dirty="0" smtClean="0">
              <a:solidFill>
                <a:schemeClr val="tx1"/>
              </a:solidFill>
            </a:endParaRPr>
          </a:p>
          <a:p>
            <a:pPr lvl="0">
              <a:buFont typeface="Arial" pitchFamily="34" charset="0"/>
              <a:buChar char="•"/>
            </a:pPr>
            <a:r>
              <a:rPr lang="en-IN" sz="1600" dirty="0" smtClean="0">
                <a:solidFill>
                  <a:schemeClr val="tx1"/>
                </a:solidFill>
              </a:rPr>
              <a:t>India’s Carbon Emissions</a:t>
            </a:r>
            <a:endParaRPr lang="en-US" sz="1600" dirty="0">
              <a:solidFill>
                <a:schemeClr val="tx1"/>
              </a:solidFill>
            </a:endParaRPr>
          </a:p>
        </p:txBody>
      </p:sp>
      <p:sp>
        <p:nvSpPr>
          <p:cNvPr id="6" name="Rounded Rectangle 5"/>
          <p:cNvSpPr/>
          <p:nvPr/>
        </p:nvSpPr>
        <p:spPr>
          <a:xfrm>
            <a:off x="357158" y="2928934"/>
            <a:ext cx="2736304" cy="121444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Outreach</a:t>
            </a:r>
            <a:endParaRPr lang="en-US" dirty="0">
              <a:solidFill>
                <a:schemeClr val="tx1"/>
              </a:solidFill>
            </a:endParaRPr>
          </a:p>
        </p:txBody>
      </p:sp>
      <p:sp>
        <p:nvSpPr>
          <p:cNvPr id="7" name="Rounded Rectangle 6"/>
          <p:cNvSpPr/>
          <p:nvPr/>
        </p:nvSpPr>
        <p:spPr>
          <a:xfrm>
            <a:off x="3165470" y="2928934"/>
            <a:ext cx="5544616" cy="121444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n-IN" sz="1600" dirty="0" smtClean="0">
                <a:solidFill>
                  <a:schemeClr val="tx1"/>
                </a:solidFill>
              </a:rPr>
              <a:t>Public &amp; Media Campaigns : Stakeholder Meetings with Industries, Media, Policy Makers, etc.</a:t>
            </a:r>
            <a:endParaRPr lang="en-US" sz="1600" dirty="0" smtClean="0">
              <a:solidFill>
                <a:schemeClr val="tx1"/>
              </a:solidFill>
            </a:endParaRPr>
          </a:p>
          <a:p>
            <a:pPr lvl="0">
              <a:buFont typeface="Arial" pitchFamily="34" charset="0"/>
              <a:buChar char="•"/>
            </a:pPr>
            <a:r>
              <a:rPr lang="en-IN" sz="1600" dirty="0" smtClean="0">
                <a:solidFill>
                  <a:schemeClr val="tx1"/>
                </a:solidFill>
              </a:rPr>
              <a:t>Release of India’s Submissions to UNFCCC</a:t>
            </a:r>
            <a:endParaRPr lang="en-US" sz="1600" dirty="0">
              <a:solidFill>
                <a:schemeClr val="tx1"/>
              </a:solidFill>
            </a:endParaRPr>
          </a:p>
        </p:txBody>
      </p:sp>
      <p:sp>
        <p:nvSpPr>
          <p:cNvPr id="8" name="Rounded Rectangle 7"/>
          <p:cNvSpPr/>
          <p:nvPr/>
        </p:nvSpPr>
        <p:spPr>
          <a:xfrm>
            <a:off x="357158" y="4214818"/>
            <a:ext cx="2736304" cy="142876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Key Events</a:t>
            </a:r>
            <a:endParaRPr lang="en-US" dirty="0">
              <a:solidFill>
                <a:schemeClr val="tx1"/>
              </a:solidFill>
            </a:endParaRPr>
          </a:p>
        </p:txBody>
      </p:sp>
      <p:sp>
        <p:nvSpPr>
          <p:cNvPr id="9" name="Rounded Rectangle 8"/>
          <p:cNvSpPr/>
          <p:nvPr/>
        </p:nvSpPr>
        <p:spPr>
          <a:xfrm>
            <a:off x="3165470" y="4214818"/>
            <a:ext cx="5544616" cy="142876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n-IN" sz="1600" dirty="0" smtClean="0">
                <a:solidFill>
                  <a:schemeClr val="tx1"/>
                </a:solidFill>
              </a:rPr>
              <a:t>SAARC CDM Conclave </a:t>
            </a:r>
            <a:endParaRPr lang="en-US" sz="1600" dirty="0" smtClean="0">
              <a:solidFill>
                <a:schemeClr val="tx1"/>
              </a:solidFill>
            </a:endParaRPr>
          </a:p>
          <a:p>
            <a:pPr lvl="0">
              <a:buFont typeface="Arial" pitchFamily="34" charset="0"/>
              <a:buChar char="•"/>
            </a:pPr>
            <a:r>
              <a:rPr lang="en-IN" sz="1600" dirty="0" smtClean="0">
                <a:solidFill>
                  <a:schemeClr val="tx1"/>
                </a:solidFill>
              </a:rPr>
              <a:t>India’s Carbon Market Conclave</a:t>
            </a:r>
            <a:endParaRPr lang="en-US" sz="1600" dirty="0" smtClean="0">
              <a:solidFill>
                <a:schemeClr val="tx1"/>
              </a:solidFill>
            </a:endParaRPr>
          </a:p>
          <a:p>
            <a:pPr lvl="0">
              <a:buFont typeface="Arial" pitchFamily="34" charset="0"/>
              <a:buChar char="•"/>
            </a:pPr>
            <a:r>
              <a:rPr lang="en-IN" sz="1600" dirty="0" smtClean="0">
                <a:solidFill>
                  <a:schemeClr val="tx1"/>
                </a:solidFill>
              </a:rPr>
              <a:t>SAARC Environment Ministries Conference</a:t>
            </a:r>
            <a:endParaRPr lang="en-US" sz="1600" dirty="0" smtClean="0">
              <a:solidFill>
                <a:schemeClr val="tx1"/>
              </a:solidFill>
            </a:endParaRPr>
          </a:p>
          <a:p>
            <a:pPr lvl="0">
              <a:buFont typeface="Arial" pitchFamily="34" charset="0"/>
              <a:buChar char="•"/>
            </a:pPr>
            <a:r>
              <a:rPr lang="en-IN" sz="1600" dirty="0" smtClean="0">
                <a:solidFill>
                  <a:schemeClr val="tx1"/>
                </a:solidFill>
              </a:rPr>
              <a:t>Conference on, ‘ Climate Change, Technology Development &amp; Transfer</a:t>
            </a:r>
            <a:endParaRPr lang="en-US" sz="1600" dirty="0">
              <a:solidFill>
                <a:schemeClr val="tx1"/>
              </a:solidFill>
            </a:endParaRPr>
          </a:p>
        </p:txBody>
      </p:sp>
      <p:sp>
        <p:nvSpPr>
          <p:cNvPr id="10" name="TextBox 9"/>
          <p:cNvSpPr txBox="1"/>
          <p:nvPr/>
        </p:nvSpPr>
        <p:spPr>
          <a:xfrm>
            <a:off x="214282" y="6560130"/>
            <a:ext cx="8929718" cy="369332"/>
          </a:xfrm>
          <a:prstGeom prst="rect">
            <a:avLst/>
          </a:prstGeom>
          <a:noFill/>
        </p:spPr>
        <p:txBody>
          <a:bodyPr wrap="square" rtlCol="0">
            <a:spAutoFit/>
          </a:bodyPr>
          <a:lstStyle/>
          <a:p>
            <a:pPr algn="r"/>
            <a:r>
              <a:rPr lang="en-US" sz="900" dirty="0" smtClean="0"/>
              <a:t>Source: India: taking on climate change ,Twenty Recent Initiatives Related to Climate Change, 1st Sept, 2009, MoEF</a:t>
            </a:r>
          </a:p>
          <a:p>
            <a:endParaRPr lang="en-US" sz="900" dirty="0"/>
          </a:p>
        </p:txBody>
      </p:sp>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5482</TotalTime>
  <Words>3687</Words>
  <Application>Microsoft Office PowerPoint</Application>
  <PresentationFormat>On-screen Show (4:3)</PresentationFormat>
  <Paragraphs>436</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Myriad Pro</vt:lpstr>
      <vt:lpstr>Myriad Pro Light</vt:lpstr>
      <vt:lpstr>Palatino Linotype</vt:lpstr>
      <vt:lpstr>Papyrus</vt:lpstr>
      <vt:lpstr>Wingdings</vt:lpstr>
      <vt:lpstr>Office Theme</vt:lpstr>
      <vt:lpstr>PowerPoint Presentation</vt:lpstr>
      <vt:lpstr>Communicating Climate Change  to Policy Makers </vt:lpstr>
      <vt:lpstr>Global Warming</vt:lpstr>
      <vt:lpstr>Effects of global warming</vt:lpstr>
      <vt:lpstr>GHG emissions - India</vt:lpstr>
      <vt:lpstr>Climate change and MMR</vt:lpstr>
      <vt:lpstr>Climate change and MMR</vt:lpstr>
      <vt:lpstr>Initiatives by Indian Government</vt:lpstr>
      <vt:lpstr>Initiatives by Indian Government</vt:lpstr>
      <vt:lpstr>Strategies for Climate Resilient City </vt:lpstr>
      <vt:lpstr>Case Study -1: Copenhagen</vt:lpstr>
      <vt:lpstr>Case Study-2: Surat</vt:lpstr>
      <vt:lpstr>Sectoral  Initiatives &amp; Actions</vt:lpstr>
      <vt:lpstr>Transportation</vt:lpstr>
      <vt:lpstr>Transportation</vt:lpstr>
      <vt:lpstr>Alternate energy</vt:lpstr>
      <vt:lpstr>Buildings</vt:lpstr>
      <vt:lpstr>Buildings</vt:lpstr>
      <vt:lpstr>Industrial zones</vt:lpstr>
      <vt:lpstr>Reduction of GHG emissions</vt:lpstr>
      <vt:lpstr>Forest &amp; Wild Life</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Swati Shinde</dc:creator>
  <cp:lastModifiedBy>Vishwa Trivedi</cp:lastModifiedBy>
  <cp:revision>608</cp:revision>
  <dcterms:created xsi:type="dcterms:W3CDTF">2012-06-05T05:25:07Z</dcterms:created>
  <dcterms:modified xsi:type="dcterms:W3CDTF">2014-05-28T01:20:06Z</dcterms:modified>
</cp:coreProperties>
</file>